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handoutMasterIdLst>
    <p:handoutMasterId r:id="rId47"/>
  </p:handoutMasterIdLst>
  <p:sldIdLst>
    <p:sldId id="257" r:id="rId2"/>
    <p:sldId id="258" r:id="rId3"/>
    <p:sldId id="294" r:id="rId4"/>
    <p:sldId id="259" r:id="rId5"/>
    <p:sldId id="295" r:id="rId6"/>
    <p:sldId id="305" r:id="rId7"/>
    <p:sldId id="260" r:id="rId8"/>
    <p:sldId id="306" r:id="rId9"/>
    <p:sldId id="310" r:id="rId10"/>
    <p:sldId id="337" r:id="rId11"/>
    <p:sldId id="307" r:id="rId12"/>
    <p:sldId id="335" r:id="rId13"/>
    <p:sldId id="263" r:id="rId14"/>
    <p:sldId id="296" r:id="rId15"/>
    <p:sldId id="298" r:id="rId16"/>
    <p:sldId id="269" r:id="rId17"/>
    <p:sldId id="271" r:id="rId18"/>
    <p:sldId id="272" r:id="rId19"/>
    <p:sldId id="309" r:id="rId20"/>
    <p:sldId id="333" r:id="rId21"/>
    <p:sldId id="308" r:id="rId22"/>
    <p:sldId id="329" r:id="rId23"/>
    <p:sldId id="330" r:id="rId24"/>
    <p:sldId id="331" r:id="rId25"/>
    <p:sldId id="311" r:id="rId26"/>
    <p:sldId id="312" r:id="rId27"/>
    <p:sldId id="313" r:id="rId28"/>
    <p:sldId id="314" r:id="rId29"/>
    <p:sldId id="315" r:id="rId30"/>
    <p:sldId id="316" r:id="rId31"/>
    <p:sldId id="317" r:id="rId32"/>
    <p:sldId id="328" r:id="rId33"/>
    <p:sldId id="318" r:id="rId34"/>
    <p:sldId id="319" r:id="rId35"/>
    <p:sldId id="336" r:id="rId36"/>
    <p:sldId id="320" r:id="rId37"/>
    <p:sldId id="321" r:id="rId38"/>
    <p:sldId id="322" r:id="rId39"/>
    <p:sldId id="323" r:id="rId40"/>
    <p:sldId id="332" r:id="rId41"/>
    <p:sldId id="324" r:id="rId42"/>
    <p:sldId id="325" r:id="rId43"/>
    <p:sldId id="326" r:id="rId44"/>
    <p:sldId id="327" r:id="rId45"/>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CE1F0"/>
    <a:srgbClr val="D0E5F8"/>
    <a:srgbClr val="D0E0F8"/>
    <a:srgbClr val="CAE1F6"/>
    <a:srgbClr val="C2DCF4"/>
    <a:srgbClr val="A5DCED"/>
    <a:srgbClr val="A2CBDE"/>
    <a:srgbClr val="AFD3E3"/>
    <a:srgbClr val="B0D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17" autoAdjust="0"/>
    <p:restoredTop sz="88508" autoAdjust="0"/>
  </p:normalViewPr>
  <p:slideViewPr>
    <p:cSldViewPr>
      <p:cViewPr varScale="1">
        <p:scale>
          <a:sx n="107" d="100"/>
          <a:sy n="107" d="100"/>
        </p:scale>
        <p:origin x="1253"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8" d="100"/>
          <a:sy n="88" d="100"/>
        </p:scale>
        <p:origin x="3149" y="6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hdr" sz="quarter"/>
          </p:nvPr>
        </p:nvSpPr>
        <p:spPr bwMode="auto">
          <a:xfrm>
            <a:off x="1" y="0"/>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defTabSz="990600">
              <a:defRPr sz="1300"/>
            </a:lvl1pPr>
          </a:lstStyle>
          <a:p>
            <a:endParaRPr lang="en-US" dirty="0"/>
          </a:p>
        </p:txBody>
      </p:sp>
      <p:sp>
        <p:nvSpPr>
          <p:cNvPr id="40963" name="Rectangle 3"/>
          <p:cNvSpPr>
            <a:spLocks noGrp="1" noChangeArrowheads="1"/>
          </p:cNvSpPr>
          <p:nvPr>
            <p:ph type="dt" sz="quarter" idx="1"/>
          </p:nvPr>
        </p:nvSpPr>
        <p:spPr bwMode="auto">
          <a:xfrm>
            <a:off x="4143427" y="0"/>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a:lvl1pPr>
          </a:lstStyle>
          <a:p>
            <a:endParaRPr lang="en-US" dirty="0"/>
          </a:p>
        </p:txBody>
      </p:sp>
      <p:sp>
        <p:nvSpPr>
          <p:cNvPr id="40964" name="Rectangle 4"/>
          <p:cNvSpPr>
            <a:spLocks noGrp="1" noChangeArrowheads="1"/>
          </p:cNvSpPr>
          <p:nvPr>
            <p:ph type="ftr" sz="quarter" idx="2"/>
          </p:nvPr>
        </p:nvSpPr>
        <p:spPr bwMode="auto">
          <a:xfrm>
            <a:off x="1" y="9120172"/>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defTabSz="990600">
              <a:defRPr sz="1300"/>
            </a:lvl1pPr>
          </a:lstStyle>
          <a:p>
            <a:endParaRPr lang="en-US" dirty="0"/>
          </a:p>
        </p:txBody>
      </p:sp>
      <p:sp>
        <p:nvSpPr>
          <p:cNvPr id="40965" name="Rectangle 5"/>
          <p:cNvSpPr>
            <a:spLocks noGrp="1" noChangeArrowheads="1"/>
          </p:cNvSpPr>
          <p:nvPr>
            <p:ph type="sldNum" sz="quarter" idx="3"/>
          </p:nvPr>
        </p:nvSpPr>
        <p:spPr bwMode="auto">
          <a:xfrm>
            <a:off x="4143427" y="9120172"/>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a:lvl1pPr>
          </a:lstStyle>
          <a:p>
            <a:fld id="{E6099192-3692-4BE6-8762-9B8A10C7D9AC}" type="slidenum">
              <a:rPr lang="en-US"/>
              <a:pPr/>
              <a:t>‹#›</a:t>
            </a:fld>
            <a:endParaRPr lang="en-US" dirty="0"/>
          </a:p>
        </p:txBody>
      </p:sp>
    </p:spTree>
    <p:extLst>
      <p:ext uri="{BB962C8B-B14F-4D97-AF65-F5344CB8AC3E}">
        <p14:creationId xmlns:p14="http://schemas.microsoft.com/office/powerpoint/2010/main" val="358672256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jpeg>
</file>

<file path=ppt/media/image30.jpg>
</file>

<file path=ppt/media/image31.jpeg>
</file>

<file path=ppt/media/image4.jpeg>
</file>

<file path=ppt/media/image5.jpe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1" y="0"/>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defTabSz="990600">
              <a:defRPr sz="1300"/>
            </a:lvl1pPr>
          </a:lstStyle>
          <a:p>
            <a:endParaRPr lang="en-CA" dirty="0"/>
          </a:p>
        </p:txBody>
      </p:sp>
      <p:sp>
        <p:nvSpPr>
          <p:cNvPr id="49155" name="Rectangle 3"/>
          <p:cNvSpPr>
            <a:spLocks noGrp="1" noChangeArrowheads="1"/>
          </p:cNvSpPr>
          <p:nvPr>
            <p:ph type="dt" idx="1"/>
          </p:nvPr>
        </p:nvSpPr>
        <p:spPr bwMode="auto">
          <a:xfrm>
            <a:off x="4143427" y="0"/>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a:lvl1pPr>
          </a:lstStyle>
          <a:p>
            <a:endParaRPr lang="en-CA" dirty="0"/>
          </a:p>
        </p:txBody>
      </p:sp>
      <p:sp>
        <p:nvSpPr>
          <p:cNvPr id="49156"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9157" name="Rectangle 5"/>
          <p:cNvSpPr>
            <a:spLocks noGrp="1" noChangeArrowheads="1"/>
          </p:cNvSpPr>
          <p:nvPr>
            <p:ph type="body" sz="quarter" idx="3"/>
          </p:nvPr>
        </p:nvSpPr>
        <p:spPr bwMode="auto">
          <a:xfrm>
            <a:off x="731194" y="4560086"/>
            <a:ext cx="5852814" cy="4320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p>
            <a:pPr lvl="0"/>
            <a:r>
              <a:rPr lang="en-CA"/>
              <a:t>Cliquez pour modifier les styles du texte du masque</a:t>
            </a:r>
          </a:p>
          <a:p>
            <a:pPr lvl="1"/>
            <a:r>
              <a:rPr lang="en-CA"/>
              <a:t>Deuxième niveau</a:t>
            </a:r>
          </a:p>
          <a:p>
            <a:pPr lvl="2"/>
            <a:r>
              <a:rPr lang="en-CA"/>
              <a:t>Troisième niveau</a:t>
            </a:r>
          </a:p>
          <a:p>
            <a:pPr lvl="3"/>
            <a:r>
              <a:rPr lang="en-CA"/>
              <a:t>Quatrième niveau</a:t>
            </a:r>
          </a:p>
          <a:p>
            <a:pPr lvl="4"/>
            <a:r>
              <a:rPr lang="en-CA"/>
              <a:t>Cinquième niveau</a:t>
            </a:r>
          </a:p>
        </p:txBody>
      </p:sp>
      <p:sp>
        <p:nvSpPr>
          <p:cNvPr id="49158" name="Rectangle 6"/>
          <p:cNvSpPr>
            <a:spLocks noGrp="1" noChangeArrowheads="1"/>
          </p:cNvSpPr>
          <p:nvPr>
            <p:ph type="ftr" sz="quarter" idx="4"/>
          </p:nvPr>
        </p:nvSpPr>
        <p:spPr bwMode="auto">
          <a:xfrm>
            <a:off x="1" y="9120172"/>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defTabSz="990600">
              <a:defRPr sz="1300"/>
            </a:lvl1pPr>
          </a:lstStyle>
          <a:p>
            <a:endParaRPr lang="en-CA" dirty="0"/>
          </a:p>
        </p:txBody>
      </p:sp>
      <p:sp>
        <p:nvSpPr>
          <p:cNvPr id="49159" name="Rectangle 7"/>
          <p:cNvSpPr>
            <a:spLocks noGrp="1" noChangeArrowheads="1"/>
          </p:cNvSpPr>
          <p:nvPr>
            <p:ph type="sldNum" sz="quarter" idx="5"/>
          </p:nvPr>
        </p:nvSpPr>
        <p:spPr bwMode="auto">
          <a:xfrm>
            <a:off x="4143427" y="9120172"/>
            <a:ext cx="3170138" cy="47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a:lvl1pPr>
          </a:lstStyle>
          <a:p>
            <a:fld id="{EBD29D23-C3C1-4FCB-8730-A3CC4EFB9D6F}" type="slidenum">
              <a:rPr lang="en-CA"/>
              <a:pPr/>
              <a:t>‹#›</a:t>
            </a:fld>
            <a:endParaRPr lang="en-CA" dirty="0"/>
          </a:p>
        </p:txBody>
      </p:sp>
    </p:spTree>
    <p:extLst>
      <p:ext uri="{BB962C8B-B14F-4D97-AF65-F5344CB8AC3E}">
        <p14:creationId xmlns:p14="http://schemas.microsoft.com/office/powerpoint/2010/main" val="230999517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B6B4DE-B19C-4BC7-BAD4-61654C56FA94}" type="slidenum">
              <a:rPr lang="en-CA"/>
              <a:pPr/>
              <a:t>1</a:t>
            </a:fld>
            <a:endParaRPr lang="en-CA" dirty="0"/>
          </a:p>
        </p:txBody>
      </p:sp>
      <p:sp>
        <p:nvSpPr>
          <p:cNvPr id="50178" name="Rectangle 2"/>
          <p:cNvSpPr>
            <a:spLocks noGrp="1" noRot="1" noChangeAspect="1" noChangeArrowheads="1" noTextEdit="1"/>
          </p:cNvSpPr>
          <p:nvPr>
            <p:ph type="sldImg"/>
          </p:nvPr>
        </p:nvSpPr>
        <p:spPr>
          <a:xfrm>
            <a:off x="1258888" y="720725"/>
            <a:ext cx="4797425" cy="3598863"/>
          </a:xfrm>
          <a:ln/>
        </p:spPr>
      </p:sp>
      <p:sp>
        <p:nvSpPr>
          <p:cNvPr id="5017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latin typeface="+mn-lt"/>
            </a:endParaRPr>
          </a:p>
        </p:txBody>
      </p:sp>
      <p:sp>
        <p:nvSpPr>
          <p:cNvPr id="4" name="Slide Number Placeholder 3"/>
          <p:cNvSpPr>
            <a:spLocks noGrp="1"/>
          </p:cNvSpPr>
          <p:nvPr>
            <p:ph type="sldNum" sz="quarter" idx="5"/>
          </p:nvPr>
        </p:nvSpPr>
        <p:spPr/>
        <p:txBody>
          <a:bodyPr/>
          <a:lstStyle/>
          <a:p>
            <a:fld id="{EBD29D23-C3C1-4FCB-8730-A3CC4EFB9D6F}" type="slidenum">
              <a:rPr lang="en-CA" smtClean="0"/>
              <a:pPr/>
              <a:t>10</a:t>
            </a:fld>
            <a:endParaRPr lang="en-CA" dirty="0"/>
          </a:p>
        </p:txBody>
      </p:sp>
    </p:spTree>
    <p:extLst>
      <p:ext uri="{BB962C8B-B14F-4D97-AF65-F5344CB8AC3E}">
        <p14:creationId xmlns:p14="http://schemas.microsoft.com/office/powerpoint/2010/main" val="159854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a:xfrm>
            <a:off x="457201" y="4419600"/>
            <a:ext cx="6553200" cy="4572000"/>
          </a:xfrm>
        </p:spPr>
        <p:txBody>
          <a:bodyPr lIns="0" rIns="0"/>
          <a:lstStyle/>
          <a:p>
            <a:pPr>
              <a:tabLst>
                <a:tab pos="228600" algn="l"/>
              </a:tabLst>
            </a:pPr>
            <a:r>
              <a:rPr lang="fr-CA" sz="1400" dirty="0">
                <a:solidFill>
                  <a:srgbClr val="FF0000"/>
                </a:solidFill>
                <a:effectLst/>
                <a:latin typeface="Calibri" panose="020F0502020204030204" pitchFamily="34" charset="0"/>
                <a:ea typeface="MS Mincho" panose="02020609040205080304" pitchFamily="49" charset="-128"/>
                <a:cs typeface="Times New Roman" panose="02020603050405020304" pitchFamily="18" charset="0"/>
              </a:rPr>
              <a:t>Des quantités </a:t>
            </a:r>
            <a:r>
              <a:rPr lang="fr-CA" sz="1400" u="sng" dirty="0">
                <a:solidFill>
                  <a:srgbClr val="FF0000"/>
                </a:solidFill>
                <a:effectLst/>
                <a:latin typeface="Calibri" panose="020F0502020204030204" pitchFamily="34" charset="0"/>
                <a:ea typeface="MS Mincho" panose="02020609040205080304" pitchFamily="49" charset="-128"/>
                <a:cs typeface="Times New Roman" panose="02020603050405020304" pitchFamily="18" charset="0"/>
              </a:rPr>
              <a:t>égales</a:t>
            </a:r>
            <a:r>
              <a:rPr lang="fr-CA" sz="1400" dirty="0">
                <a:solidFill>
                  <a:srgbClr val="FF0000"/>
                </a:solidFill>
                <a:effectLst/>
                <a:latin typeface="Calibri" panose="020F0502020204030204" pitchFamily="34" charset="0"/>
                <a:ea typeface="MS Mincho" panose="02020609040205080304" pitchFamily="49" charset="-128"/>
                <a:cs typeface="Times New Roman" panose="02020603050405020304" pitchFamily="18" charset="0"/>
              </a:rPr>
              <a:t> de sang doivent être poussées par les deux ventricules, pourquoi ?</a:t>
            </a:r>
            <a:endParaRPr lang="fr-CA" sz="1400" dirty="0">
              <a:solidFill>
                <a:srgbClr val="000000"/>
              </a:solidFill>
              <a:effectLst/>
              <a:latin typeface="Calibri" panose="020F0502020204030204" pitchFamily="34" charset="0"/>
              <a:ea typeface="MS Mincho" panose="02020609040205080304" pitchFamily="49" charset="-128"/>
              <a:cs typeface="Times New Roman" panose="02020603050405020304" pitchFamily="18" charset="0"/>
            </a:endParaRPr>
          </a:p>
          <a:p>
            <a:pPr algn="just">
              <a:spcBef>
                <a:spcPts val="0"/>
              </a:spcBef>
            </a:pPr>
            <a:r>
              <a:rPr lang="fr-CA" sz="1400" dirty="0">
                <a:effectLst/>
                <a:latin typeface="Calibri" panose="020F0502020204030204" pitchFamily="34" charset="0"/>
                <a:ea typeface="MS Mincho" panose="02020609040205080304" pitchFamily="49" charset="-128"/>
                <a:cs typeface="Times New Roman" panose="02020603050405020304" pitchFamily="18" charset="0"/>
              </a:rPr>
              <a:t>Effectivement, les 2 ventricules se compriment simultanément et la quantité de sang éjectée est égale de part et d’autre du cœur. Si durant un battement le ventricule droit éjecte, par exemple, 70 </a:t>
            </a:r>
            <a:r>
              <a:rPr lang="fr-CA" sz="1400" dirty="0" err="1">
                <a:effectLst/>
                <a:latin typeface="Calibri" panose="020F0502020204030204" pitchFamily="34" charset="0"/>
                <a:ea typeface="MS Mincho" panose="02020609040205080304" pitchFamily="49" charset="-128"/>
                <a:cs typeface="Times New Roman" panose="02020603050405020304" pitchFamily="18" charset="0"/>
              </a:rPr>
              <a:t>mL</a:t>
            </a:r>
            <a:r>
              <a:rPr lang="fr-CA" sz="1400" dirty="0">
                <a:effectLst/>
                <a:latin typeface="Calibri" panose="020F0502020204030204" pitchFamily="34" charset="0"/>
                <a:ea typeface="MS Mincho" panose="02020609040205080304" pitchFamily="49" charset="-128"/>
                <a:cs typeface="Times New Roman" panose="02020603050405020304" pitchFamily="18" charset="0"/>
              </a:rPr>
              <a:t> de sang dans le tronc pulmonaire, le ventricule gauche éjecte en même temps 70 </a:t>
            </a:r>
            <a:r>
              <a:rPr lang="fr-CA" sz="1400" dirty="0" err="1">
                <a:effectLst/>
                <a:latin typeface="Calibri" panose="020F0502020204030204" pitchFamily="34" charset="0"/>
                <a:ea typeface="MS Mincho" panose="02020609040205080304" pitchFamily="49" charset="-128"/>
                <a:cs typeface="Times New Roman" panose="02020603050405020304" pitchFamily="18" charset="0"/>
              </a:rPr>
              <a:t>mL</a:t>
            </a:r>
            <a:r>
              <a:rPr lang="fr-CA" sz="1400" dirty="0">
                <a:effectLst/>
                <a:latin typeface="Calibri" panose="020F0502020204030204" pitchFamily="34" charset="0"/>
                <a:ea typeface="MS Mincho" panose="02020609040205080304" pitchFamily="49" charset="-128"/>
                <a:cs typeface="Times New Roman" panose="02020603050405020304" pitchFamily="18" charset="0"/>
              </a:rPr>
              <a:t> dans l'aorte. Dans les faits, les deux ventricules s'ajustent l'un à l'autre car les deux circulations sont en série. Donc, ce que l'un éjecte, l'autre le reçoit ; si le gauche éjecte 70 </a:t>
            </a:r>
            <a:r>
              <a:rPr lang="fr-CA" sz="1400" dirty="0" err="1">
                <a:effectLst/>
                <a:latin typeface="Calibri" panose="020F0502020204030204" pitchFamily="34" charset="0"/>
                <a:ea typeface="MS Mincho" panose="02020609040205080304" pitchFamily="49" charset="-128"/>
                <a:cs typeface="Times New Roman" panose="02020603050405020304" pitchFamily="18" charset="0"/>
              </a:rPr>
              <a:t>mL</a:t>
            </a:r>
            <a:r>
              <a:rPr lang="fr-CA" sz="1400" dirty="0">
                <a:effectLst/>
                <a:latin typeface="Calibri" panose="020F0502020204030204" pitchFamily="34" charset="0"/>
                <a:ea typeface="MS Mincho" panose="02020609040205080304" pitchFamily="49" charset="-128"/>
                <a:cs typeface="Times New Roman" panose="02020603050405020304" pitchFamily="18" charset="0"/>
              </a:rPr>
              <a:t>, il doit en avoir reçu 70 </a:t>
            </a:r>
            <a:r>
              <a:rPr lang="fr-CA" sz="1400" dirty="0" err="1">
                <a:effectLst/>
                <a:latin typeface="Calibri" panose="020F0502020204030204" pitchFamily="34" charset="0"/>
                <a:ea typeface="MS Mincho" panose="02020609040205080304" pitchFamily="49" charset="-128"/>
                <a:cs typeface="Times New Roman" panose="02020603050405020304" pitchFamily="18" charset="0"/>
              </a:rPr>
              <a:t>mL</a:t>
            </a:r>
            <a:r>
              <a:rPr lang="fr-CA" sz="1400" dirty="0">
                <a:effectLst/>
                <a:latin typeface="Calibri" panose="020F0502020204030204" pitchFamily="34" charset="0"/>
                <a:ea typeface="MS Mincho" panose="02020609040205080304" pitchFamily="49" charset="-128"/>
                <a:cs typeface="Times New Roman" panose="02020603050405020304" pitchFamily="18" charset="0"/>
              </a:rPr>
              <a:t>. Autrement, il y aurait un déséquilibre qui résulterait en un manque de sang dans l’une des deux circulations et un surplus dans l’autre. </a:t>
            </a:r>
          </a:p>
          <a:p>
            <a:pPr algn="just">
              <a:spcBef>
                <a:spcPts val="0"/>
              </a:spcBef>
            </a:pPr>
            <a:endParaRPr lang="en-CA" sz="1400" dirty="0">
              <a:effectLst/>
              <a:latin typeface="Calibri" panose="020F0502020204030204" pitchFamily="34" charset="0"/>
              <a:ea typeface="MS Mincho" panose="02020609040205080304" pitchFamily="49" charset="-128"/>
              <a:cs typeface="Times New Roman" panose="02020603050405020304" pitchFamily="18" charset="0"/>
            </a:endParaRPr>
          </a:p>
          <a:p>
            <a:pPr>
              <a:spcBef>
                <a:spcPts val="0"/>
              </a:spcBef>
            </a:pPr>
            <a:r>
              <a:rPr lang="fr-CA" sz="1400" dirty="0">
                <a:solidFill>
                  <a:srgbClr val="FF0000"/>
                </a:solidFill>
                <a:effectLst/>
                <a:latin typeface="Calibri" panose="020F0502020204030204" pitchFamily="34" charset="0"/>
                <a:ea typeface="MS Mincho" panose="02020609040205080304" pitchFamily="49" charset="-128"/>
                <a:cs typeface="Times New Roman" panose="02020603050405020304" pitchFamily="18" charset="0"/>
              </a:rPr>
              <a:t>Le ventricule gauche doit travailler beaucoup plus fort que le ventricule droit, pourquoi ?</a:t>
            </a:r>
            <a:endParaRPr lang="en-CA" sz="1400" dirty="0">
              <a:effectLst/>
              <a:latin typeface="Calibri" panose="020F0502020204030204" pitchFamily="34" charset="0"/>
              <a:ea typeface="MS Mincho" panose="02020609040205080304" pitchFamily="49" charset="-128"/>
              <a:cs typeface="Times New Roman" panose="02020603050405020304" pitchFamily="18" charset="0"/>
            </a:endParaRPr>
          </a:p>
          <a:p>
            <a:pPr algn="just">
              <a:spcBef>
                <a:spcPts val="0"/>
              </a:spcBef>
            </a:pPr>
            <a:r>
              <a:rPr lang="fr-CA" sz="1400" dirty="0">
                <a:effectLst/>
                <a:latin typeface="Calibri" panose="020F0502020204030204" pitchFamily="34" charset="0"/>
                <a:ea typeface="MS Mincho" panose="02020609040205080304" pitchFamily="49" charset="-128"/>
                <a:cs typeface="Times New Roman" panose="02020603050405020304" pitchFamily="18" charset="0"/>
              </a:rPr>
              <a:t>Le ventricule gauche et le ventricule droit éjectent un volume égal de sang mais ne travaillent pas à la même intensité. En effet, le ventricule gauche doit générer beaucoup plus de pression que le droit. C'est ainsi car le sang du ventricule droit doit seulement être éjecté dans la petit circulation pulmonaire. Cette circulation est peu étendue et la pression pour la maintenir y est faible. Par contre, le ventricule gauche doit envoyer le sang dans la grande circulation (circulation systémique). Cette circulation couvre l'organisme en entier et la résistance opposée à l'écoulement du sang y est environ cinq fois plus grande que dans la circulation pulmonaire, ce qui nécessite davantage de pression et donc de puissance de la part du ventricule gauche. </a:t>
            </a:r>
            <a:endParaRPr lang="en-CA" sz="1400" dirty="0">
              <a:effectLst/>
              <a:latin typeface="Calibri" panose="020F0502020204030204" pitchFamily="34" charset="0"/>
              <a:ea typeface="MS Mincho" panose="02020609040205080304" pitchFamily="49" charset="-128"/>
              <a:cs typeface="Times New Roman" panose="02020603050405020304" pitchFamily="18" charset="0"/>
            </a:endParaRPr>
          </a:p>
          <a:p>
            <a:pPr algn="just"/>
            <a:r>
              <a:rPr lang="fr-CA" sz="1400" dirty="0">
                <a:solidFill>
                  <a:srgbClr val="000000"/>
                </a:solidFill>
                <a:effectLst/>
                <a:latin typeface="Calibri" panose="020F0502020204030204" pitchFamily="34" charset="0"/>
                <a:ea typeface="MS Mincho" panose="02020609040205080304" pitchFamily="49" charset="-128"/>
                <a:cs typeface="Times New Roman" panose="02020603050405020304" pitchFamily="18" charset="0"/>
              </a:rPr>
              <a:t> </a:t>
            </a:r>
            <a:endParaRPr lang="en-CA" sz="1400" dirty="0">
              <a:effectLst/>
              <a:latin typeface="Calibri" panose="020F0502020204030204" pitchFamily="34" charset="0"/>
              <a:ea typeface="MS Mincho" panose="02020609040205080304" pitchFamily="49" charset="-128"/>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EBD29D23-C3C1-4FCB-8730-A3CC4EFB9D6F}" type="slidenum">
              <a:rPr lang="en-CA" smtClean="0"/>
              <a:pPr/>
              <a:t>11</a:t>
            </a:fld>
            <a:endParaRPr lang="en-CA" dirty="0"/>
          </a:p>
        </p:txBody>
      </p:sp>
    </p:spTree>
    <p:extLst>
      <p:ext uri="{BB962C8B-B14F-4D97-AF65-F5344CB8AC3E}">
        <p14:creationId xmlns:p14="http://schemas.microsoft.com/office/powerpoint/2010/main" val="3225973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Placeholder 1026"/>
          <p:cNvSpPr>
            <a:spLocks noGrp="1" noRot="1" noChangeAspect="1" noChangeArrowheads="1" noTextEdit="1"/>
          </p:cNvSpPr>
          <p:nvPr>
            <p:ph type="sldImg"/>
          </p:nvPr>
        </p:nvSpPr>
        <p:spPr>
          <a:xfrm>
            <a:off x="1258888" y="720725"/>
            <a:ext cx="4797425" cy="3598863"/>
          </a:xfrm>
          <a:solidFill>
            <a:srgbClr val="FFFFFF"/>
          </a:solidFill>
          <a:ln/>
        </p:spPr>
      </p:sp>
      <p:sp>
        <p:nvSpPr>
          <p:cNvPr id="43010" name="Rectangle 1027"/>
          <p:cNvSpPr>
            <a:spLocks noGrp="1" noChangeArrowheads="1"/>
          </p:cNvSpPr>
          <p:nvPr>
            <p:ph type="body" idx="1"/>
          </p:nvPr>
        </p:nvSpPr>
        <p:spPr>
          <a:noFill/>
          <a:ln>
            <a:solidFill>
              <a:srgbClr val="000000"/>
            </a:solidFill>
          </a:ln>
          <a:extLst>
            <a:ext uri="{909E8E84-426E-40DD-AFC4-6F175D3DCCD1}">
              <a14:hiddenFill xmlns:a14="http://schemas.microsoft.com/office/drawing/2010/main">
                <a:solidFill>
                  <a:srgbClr val="FFFFFF"/>
                </a:solidFill>
              </a14:hiddenFill>
            </a:ext>
          </a:extLst>
        </p:spPr>
        <p:txBody>
          <a:bodyPr/>
          <a:lstStyle/>
          <a:p>
            <a:endParaRPr lang="fr-CA" altLang="en-US" dirty="0">
              <a:latin typeface="Arial" panose="020B0604020202020204" pitchFamily="34" charset="0"/>
              <a:ea typeface="ヒラギノ角ゴ Pro W3" charset="-128"/>
            </a:endParaRPr>
          </a:p>
        </p:txBody>
      </p:sp>
    </p:spTree>
    <p:extLst>
      <p:ext uri="{BB962C8B-B14F-4D97-AF65-F5344CB8AC3E}">
        <p14:creationId xmlns:p14="http://schemas.microsoft.com/office/powerpoint/2010/main" val="10022025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81C37D-A07B-4CDC-8D7B-61909F6001FB}" type="slidenum">
              <a:rPr lang="en-CA"/>
              <a:pPr/>
              <a:t>13</a:t>
            </a:fld>
            <a:endParaRPr lang="en-CA" dirty="0"/>
          </a:p>
        </p:txBody>
      </p:sp>
      <p:sp>
        <p:nvSpPr>
          <p:cNvPr id="57346" name="Rectangle 2"/>
          <p:cNvSpPr>
            <a:spLocks noGrp="1" noRot="1" noChangeAspect="1" noChangeArrowheads="1" noTextEdit="1"/>
          </p:cNvSpPr>
          <p:nvPr>
            <p:ph type="sldImg"/>
          </p:nvPr>
        </p:nvSpPr>
        <p:spPr>
          <a:xfrm>
            <a:off x="1258888" y="720725"/>
            <a:ext cx="4797425" cy="3598863"/>
          </a:xfrm>
          <a:ln/>
        </p:spPr>
      </p:sp>
      <p:sp>
        <p:nvSpPr>
          <p:cNvPr id="5734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57ACB1-DF04-4614-B7A4-D999A9806707}" type="slidenum">
              <a:rPr lang="en-CA"/>
              <a:pPr/>
              <a:t>14</a:t>
            </a:fld>
            <a:endParaRPr lang="en-CA" dirty="0"/>
          </a:p>
        </p:txBody>
      </p:sp>
      <p:sp>
        <p:nvSpPr>
          <p:cNvPr id="58370" name="Rectangle 2"/>
          <p:cNvSpPr>
            <a:spLocks noGrp="1" noRot="1" noChangeAspect="1" noChangeArrowheads="1" noTextEdit="1"/>
          </p:cNvSpPr>
          <p:nvPr>
            <p:ph type="sldImg"/>
          </p:nvPr>
        </p:nvSpPr>
        <p:spPr>
          <a:xfrm>
            <a:off x="1258888" y="720725"/>
            <a:ext cx="4797425" cy="3598863"/>
          </a:xfrm>
          <a:ln/>
        </p:spPr>
      </p:sp>
      <p:sp>
        <p:nvSpPr>
          <p:cNvPr id="58371" name="Rectangle 3"/>
          <p:cNvSpPr>
            <a:spLocks noGrp="1" noChangeArrowheads="1"/>
          </p:cNvSpPr>
          <p:nvPr>
            <p:ph type="body" idx="1"/>
          </p:nvPr>
        </p:nvSpPr>
        <p:spPr>
          <a:xfrm>
            <a:off x="152400" y="4343400"/>
            <a:ext cx="7086600" cy="5181599"/>
          </a:xfrm>
        </p:spPr>
        <p:txBody>
          <a:bodyPr/>
          <a:lstStyle/>
          <a:p>
            <a:pPr algn="l"/>
            <a:r>
              <a:rPr lang="fr-FR" sz="1000" b="1" i="0" dirty="0">
                <a:solidFill>
                  <a:srgbClr val="FF0000"/>
                </a:solidFill>
                <a:effectLst/>
                <a:latin typeface="+mn-lt"/>
              </a:rPr>
              <a:t>a) Ce sont les gradients de pression qui causent l'ouverture et la fermeture des valves.</a:t>
            </a:r>
            <a:endParaRPr lang="fr-FR" sz="1000" b="0" i="0" dirty="0">
              <a:solidFill>
                <a:srgbClr val="FF0000"/>
              </a:solidFill>
              <a:effectLst/>
              <a:latin typeface="+mn-lt"/>
            </a:endParaRPr>
          </a:p>
          <a:p>
            <a:pPr algn="l">
              <a:spcBef>
                <a:spcPts val="0"/>
              </a:spcBef>
            </a:pPr>
            <a:r>
              <a:rPr lang="fr-FR" sz="1000" b="0" i="0" dirty="0">
                <a:solidFill>
                  <a:srgbClr val="000000"/>
                </a:solidFill>
                <a:effectLst/>
                <a:latin typeface="+mn-lt"/>
              </a:rPr>
              <a:t>Pour les valves auriculoventriculaires, c’est le gradient de pression entre l'oreillette et le ventricule qui détermine leur état, alors que pour les valves de l’aorte et du tronc pulmonaire, c’est le gradient de pression entre le ventricule et son artère correspondante (aorte ou tronc pulmonaire).</a:t>
            </a:r>
          </a:p>
          <a:p>
            <a:pPr algn="l">
              <a:spcBef>
                <a:spcPts val="100"/>
              </a:spcBef>
            </a:pPr>
            <a:r>
              <a:rPr lang="fr-FR" sz="1000" b="1" i="1" dirty="0">
                <a:solidFill>
                  <a:srgbClr val="000000"/>
                </a:solidFill>
                <a:effectLst/>
                <a:latin typeface="+mn-lt"/>
              </a:rPr>
              <a:t>Valves auriculoventriculaires </a:t>
            </a:r>
            <a:r>
              <a:rPr lang="fr-FR" sz="1000" b="1" i="0" dirty="0">
                <a:solidFill>
                  <a:srgbClr val="000000"/>
                </a:solidFill>
                <a:effectLst/>
                <a:latin typeface="+mn-lt"/>
              </a:rPr>
              <a:t>: </a:t>
            </a:r>
            <a:r>
              <a:rPr lang="fr-FR" sz="1000" b="0" i="0" u="sng" dirty="0">
                <a:solidFill>
                  <a:srgbClr val="000000"/>
                </a:solidFill>
                <a:effectLst/>
                <a:latin typeface="+mn-lt"/>
              </a:rPr>
              <a:t>à cause de leurs courbures vers l’intérieur des ventricules</a:t>
            </a:r>
            <a:r>
              <a:rPr lang="fr-FR" sz="1000" b="0" i="0" dirty="0">
                <a:solidFill>
                  <a:srgbClr val="000000"/>
                </a:solidFill>
                <a:effectLst/>
                <a:latin typeface="+mn-lt"/>
              </a:rPr>
              <a:t>, </a:t>
            </a:r>
            <a:r>
              <a:rPr lang="fr-FR" sz="1000" dirty="0">
                <a:solidFill>
                  <a:srgbClr val="000000"/>
                </a:solidFill>
                <a:latin typeface="+mn-lt"/>
              </a:rPr>
              <a:t>c</a:t>
            </a:r>
            <a:r>
              <a:rPr lang="fr-FR" sz="1000" b="0" i="0" dirty="0">
                <a:solidFill>
                  <a:srgbClr val="000000"/>
                </a:solidFill>
                <a:effectLst/>
                <a:latin typeface="+mn-lt"/>
              </a:rPr>
              <a:t>es valves sont ouvertes lorsque la pression dans l'oreillette est supérieure à celle dans le ventricule et, inversement, se ferment quand la pression dans le ventricule devient supérieure à celle dans l’oreillette. Dès que la pression dans l'oreillette devient plus élevée que celle du ventricule, les valves s’ouvrent, ce qui permet le remplissage des ventricules. La fermeture des valves a lieu lorsque les deux ventricules se contractent au début de la systole. Cette augmentation de la pression dans les ventricules crée une poussée de sang sur les cuspides des valves auriculoventriculaires, ce qui cause leur fermeture. Autrement dit, le gradient de pression est alors inversé, la pression intraventriculaire devenant supérieure à celle dans les oreillettes.</a:t>
            </a:r>
          </a:p>
          <a:p>
            <a:pPr algn="l">
              <a:spcBef>
                <a:spcPts val="100"/>
              </a:spcBef>
            </a:pPr>
            <a:r>
              <a:rPr lang="fr-FR" sz="1000" b="1" i="1" dirty="0">
                <a:solidFill>
                  <a:srgbClr val="000000"/>
                </a:solidFill>
                <a:effectLst/>
                <a:latin typeface="+mn-lt"/>
              </a:rPr>
              <a:t>Valves de l’aorte et du tronc pulmonaire </a:t>
            </a:r>
            <a:r>
              <a:rPr lang="fr-FR" sz="1000" b="1" i="0" dirty="0">
                <a:solidFill>
                  <a:srgbClr val="000000"/>
                </a:solidFill>
                <a:effectLst/>
                <a:latin typeface="+mn-lt"/>
              </a:rPr>
              <a:t>: </a:t>
            </a:r>
            <a:r>
              <a:rPr lang="fr-FR" sz="1000" b="0" i="0" u="sng" dirty="0">
                <a:solidFill>
                  <a:srgbClr val="000000"/>
                </a:solidFill>
                <a:effectLst/>
                <a:latin typeface="+mn-lt"/>
              </a:rPr>
              <a:t>à cause de leurs courbures en direction de l’aorte ou du tronc pulmonaire</a:t>
            </a:r>
            <a:r>
              <a:rPr lang="fr-FR" sz="1000" b="0" i="0" dirty="0">
                <a:solidFill>
                  <a:srgbClr val="000000"/>
                </a:solidFill>
                <a:effectLst/>
                <a:latin typeface="+mn-lt"/>
              </a:rPr>
              <a:t>, ces valves sont ouvertes lorsque la pression des ventricules est plus élevée que celle de l'aorte ou du tronc pulmonaire, et fermées lorsque les gradients de pression sont inversés. Quand les ventricules se contractent au début de leur systole, la pression augmente à l'intérieur et surpasse éventuellement la pression de l'aorte et du tronc pulmonaire, ce qui cause l'ouverture des valves et l’éjection du sang. Lorsque les ventricules se relâchent au début de la diastole, leur pression diminue rapidement de sorte que les gradients de pression s’inversent. Le sang dans les deux vaisseaux a alors tendance à refluer vers leur ventricule respectif, ce qui cause la fermeture des valves et empêche ainsi que le sang ne revienne au cœur.</a:t>
            </a:r>
          </a:p>
          <a:p>
            <a:pPr algn="l">
              <a:spcBef>
                <a:spcPts val="0"/>
              </a:spcBef>
            </a:pPr>
            <a:endParaRPr lang="fr-FR" sz="1000" b="0" i="0" dirty="0">
              <a:solidFill>
                <a:srgbClr val="000000"/>
              </a:solidFill>
              <a:effectLst/>
              <a:latin typeface="+mn-lt"/>
            </a:endParaRPr>
          </a:p>
          <a:p>
            <a:pPr algn="l">
              <a:spcBef>
                <a:spcPts val="0"/>
              </a:spcBef>
            </a:pPr>
            <a:r>
              <a:rPr lang="fr-FR" sz="1000" b="1" i="0" dirty="0">
                <a:solidFill>
                  <a:srgbClr val="FF0000"/>
                </a:solidFill>
                <a:effectLst/>
                <a:latin typeface="+mn-lt"/>
              </a:rPr>
              <a:t>b) Les muscles papillaires servent à maintenir fermées les valves auriculoventriculaires durant la systole ventriculaire.</a:t>
            </a:r>
            <a:endParaRPr lang="fr-FR" sz="1000" b="0" i="0" dirty="0">
              <a:solidFill>
                <a:srgbClr val="FF0000"/>
              </a:solidFill>
              <a:effectLst/>
              <a:latin typeface="+mn-lt"/>
            </a:endParaRPr>
          </a:p>
          <a:p>
            <a:pPr algn="l">
              <a:spcBef>
                <a:spcPts val="0"/>
              </a:spcBef>
            </a:pPr>
            <a:r>
              <a:rPr lang="fr-FR" sz="1000" b="0" i="0" dirty="0">
                <a:solidFill>
                  <a:srgbClr val="000000"/>
                </a:solidFill>
                <a:effectLst/>
                <a:latin typeface="+mn-lt"/>
              </a:rPr>
              <a:t>Les muscles papillaires à l’intérieur des ventricules sont attachés aux valves auriculoventriculaires via des cordages tendineux. Lorsque les ventricules se contractent, le sang est poussé contre les cuspides des valves auriculoventriculaires. Sans les muscles papillaires (qui se contractent en même temps que les ventricules), les cuspides auraient tendance à renverser vers l'oreillette durant la poussée du ventricule, tel un parapluie qu'une rafale tourne à l'envers, et le sang retournerait dans l’oreillette. Bref, les muscles papillaires se contractent lors de la systole ventriculaire et les cordages tendineux se tendent, empêchant ainsi les cuspides des valves de s'inverser dans les oreillettes.</a:t>
            </a:r>
          </a:p>
          <a:p>
            <a:pPr algn="l">
              <a:spcBef>
                <a:spcPts val="0"/>
              </a:spcBef>
            </a:pPr>
            <a:endParaRPr lang="fr-FR" sz="1000" b="0" i="0" dirty="0">
              <a:solidFill>
                <a:srgbClr val="000000"/>
              </a:solidFill>
              <a:effectLst/>
              <a:latin typeface="+mn-lt"/>
            </a:endParaRPr>
          </a:p>
          <a:p>
            <a:pPr algn="l">
              <a:spcBef>
                <a:spcPts val="0"/>
              </a:spcBef>
            </a:pPr>
            <a:r>
              <a:rPr lang="fr-FR" sz="1000" b="1" i="0" dirty="0">
                <a:solidFill>
                  <a:srgbClr val="FF0000"/>
                </a:solidFill>
                <a:effectLst/>
                <a:latin typeface="+mn-lt"/>
              </a:rPr>
              <a:t>c) Contrairement aux valves auriculoventriculaires, les valves de l’aorte et du tronc pulmonaire peuvent soutenir d’elles-mêmes les gradients de pression lorsqu’elles sont fermées.</a:t>
            </a:r>
            <a:endParaRPr lang="fr-FR" sz="1000" b="0" i="0" dirty="0">
              <a:solidFill>
                <a:srgbClr val="FF0000"/>
              </a:solidFill>
              <a:effectLst/>
              <a:latin typeface="+mn-lt"/>
            </a:endParaRPr>
          </a:p>
          <a:p>
            <a:pPr algn="l">
              <a:spcBef>
                <a:spcPts val="0"/>
              </a:spcBef>
            </a:pPr>
            <a:r>
              <a:rPr lang="fr-FR" sz="1000" b="0" i="0" dirty="0">
                <a:solidFill>
                  <a:srgbClr val="000000"/>
                </a:solidFill>
                <a:effectLst/>
                <a:latin typeface="+mn-lt"/>
              </a:rPr>
              <a:t>Les valves de l’aorte et du tronc pulmonaire peuvent soutenir un gradient de pression très important en raison de leur géométrie. Alors que les valves auriculoventriculaires ont des cuspides très larges et faciles à repousser dans le sens inverse, les valves de l’aorte et du tronc pulmonaire sont constituées de trois lames très courtes et épaisses qui se referment solidement.  Ces valvules semi-lunaires en forme de croissant font en sorte qu'elles n'ont pas tendance à se retrousser et n’ayant pas besoin de muscles papillaires.</a:t>
            </a:r>
          </a:p>
          <a:p>
            <a:endParaRPr lang="en-CA" sz="1000" dirty="0">
              <a:latin typeface="+mn-l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BD29D23-C3C1-4FCB-8730-A3CC4EFB9D6F}" type="slidenum">
              <a:rPr lang="en-CA" smtClean="0"/>
              <a:pPr/>
              <a:t>15</a:t>
            </a:fld>
            <a:endParaRPr lang="en-CA" dirty="0"/>
          </a:p>
        </p:txBody>
      </p:sp>
    </p:spTree>
    <p:extLst>
      <p:ext uri="{BB962C8B-B14F-4D97-AF65-F5344CB8AC3E}">
        <p14:creationId xmlns:p14="http://schemas.microsoft.com/office/powerpoint/2010/main" val="16948398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D5CCBD-F374-4DB2-A074-986001E7580F}" type="slidenum">
              <a:rPr lang="en-CA"/>
              <a:pPr/>
              <a:t>16</a:t>
            </a:fld>
            <a:endParaRPr lang="en-CA" dirty="0"/>
          </a:p>
        </p:txBody>
      </p:sp>
      <p:sp>
        <p:nvSpPr>
          <p:cNvPr id="64514" name="Rectangle 2"/>
          <p:cNvSpPr>
            <a:spLocks noGrp="1" noRot="1" noChangeAspect="1" noChangeArrowheads="1" noTextEdit="1"/>
          </p:cNvSpPr>
          <p:nvPr>
            <p:ph type="sldImg"/>
          </p:nvPr>
        </p:nvSpPr>
        <p:spPr>
          <a:xfrm>
            <a:off x="1258888" y="720725"/>
            <a:ext cx="4797425" cy="3598863"/>
          </a:xfrm>
          <a:ln/>
        </p:spPr>
      </p:sp>
      <p:sp>
        <p:nvSpPr>
          <p:cNvPr id="64515"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F2BCAC-A92C-405A-B37B-90F257BEF016}" type="slidenum">
              <a:rPr lang="en-CA"/>
              <a:pPr/>
              <a:t>17</a:t>
            </a:fld>
            <a:endParaRPr lang="en-CA" dirty="0"/>
          </a:p>
        </p:txBody>
      </p:sp>
      <p:sp>
        <p:nvSpPr>
          <p:cNvPr id="66562" name="Rectangle 2"/>
          <p:cNvSpPr>
            <a:spLocks noGrp="1" noRot="1" noChangeAspect="1" noChangeArrowheads="1" noTextEdit="1"/>
          </p:cNvSpPr>
          <p:nvPr>
            <p:ph type="sldImg"/>
          </p:nvPr>
        </p:nvSpPr>
        <p:spPr>
          <a:xfrm>
            <a:off x="1258888" y="720725"/>
            <a:ext cx="4797425" cy="3598863"/>
          </a:xfrm>
          <a:ln/>
        </p:spPr>
      </p:sp>
      <p:sp>
        <p:nvSpPr>
          <p:cNvPr id="66563"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EBFFA8-941F-4F4E-B7FC-696389862E0E}" type="slidenum">
              <a:rPr lang="en-CA"/>
              <a:pPr/>
              <a:t>18</a:t>
            </a:fld>
            <a:endParaRPr lang="en-CA" dirty="0"/>
          </a:p>
        </p:txBody>
      </p:sp>
      <p:sp>
        <p:nvSpPr>
          <p:cNvPr id="67586" name="Rectangle 2"/>
          <p:cNvSpPr>
            <a:spLocks noGrp="1" noRot="1" noChangeAspect="1" noChangeArrowheads="1" noTextEdit="1"/>
          </p:cNvSpPr>
          <p:nvPr>
            <p:ph type="sldImg"/>
          </p:nvPr>
        </p:nvSpPr>
        <p:spPr>
          <a:xfrm>
            <a:off x="1258888" y="720725"/>
            <a:ext cx="4797425" cy="3598863"/>
          </a:xfrm>
          <a:ln/>
        </p:spPr>
      </p:sp>
      <p:sp>
        <p:nvSpPr>
          <p:cNvPr id="6758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solidFill>
                  <a:srgbClr val="000000"/>
                </a:solidFill>
                <a:effectLst/>
                <a:latin typeface="+mn-lt"/>
              </a:rPr>
              <a:t>La période réfractaire absolue de 250 ms est importante pour empêcher que le cœur ne se retrouve en tétanos. Les muscles squelettiques peuvent générer plusieurs centaines de potentiels d’action à la seconde. Par contre, la longue période réfractaire des cellules cardiaques fait en sorte que leurs potentiels d’action ne peuvent être générés qu’à un maximum d’environ 4 par seconde. De plus, et contrairement aux muscles squelettiques, la contraction des myocytes cardiaques se produit </a:t>
            </a:r>
            <a:r>
              <a:rPr lang="fr-FR" b="0" i="0" u="sng" dirty="0">
                <a:solidFill>
                  <a:srgbClr val="000000"/>
                </a:solidFill>
                <a:effectLst/>
                <a:latin typeface="+mn-lt"/>
              </a:rPr>
              <a:t>durant</a:t>
            </a:r>
            <a:r>
              <a:rPr lang="fr-FR" b="0" i="0" dirty="0">
                <a:solidFill>
                  <a:srgbClr val="000000"/>
                </a:solidFill>
                <a:effectLst/>
                <a:latin typeface="+mn-lt"/>
              </a:rPr>
              <a:t> leur potentiel d’action, de sorte que le cœur se relâche nécessairement entre deux potentiels d’action. Ce phénomène assure ainsi que le cœur se remplisse à nouveau après chaque battement. Sans ce mécanisme préventif, le cœur risquerait d’entrer en contraction tétanique soutenue et son action de pompage serait empêchée, ce qui provoquerait l’arrêt de la circulation sanguine !</a:t>
            </a:r>
            <a:endParaRPr lang="en-CA" dirty="0">
              <a:latin typeface="+mn-lt"/>
            </a:endParaRPr>
          </a:p>
        </p:txBody>
      </p:sp>
      <p:sp>
        <p:nvSpPr>
          <p:cNvPr id="4" name="Slide Number Placeholder 3"/>
          <p:cNvSpPr>
            <a:spLocks noGrp="1"/>
          </p:cNvSpPr>
          <p:nvPr>
            <p:ph type="sldNum" sz="quarter" idx="5"/>
          </p:nvPr>
        </p:nvSpPr>
        <p:spPr/>
        <p:txBody>
          <a:bodyPr/>
          <a:lstStyle/>
          <a:p>
            <a:fld id="{EBD29D23-C3C1-4FCB-8730-A3CC4EFB9D6F}" type="slidenum">
              <a:rPr lang="en-CA" smtClean="0"/>
              <a:pPr/>
              <a:t>21</a:t>
            </a:fld>
            <a:endParaRPr lang="en-CA" dirty="0"/>
          </a:p>
        </p:txBody>
      </p:sp>
    </p:spTree>
    <p:extLst>
      <p:ext uri="{BB962C8B-B14F-4D97-AF65-F5344CB8AC3E}">
        <p14:creationId xmlns:p14="http://schemas.microsoft.com/office/powerpoint/2010/main" val="780607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1C6BAA-811F-49F1-8D88-C46CAA2803A1}" type="slidenum">
              <a:rPr lang="en-CA"/>
              <a:pPr/>
              <a:t>2</a:t>
            </a:fld>
            <a:endParaRPr lang="en-CA" dirty="0"/>
          </a:p>
        </p:txBody>
      </p:sp>
      <p:sp>
        <p:nvSpPr>
          <p:cNvPr id="51202" name="Rectangle 2"/>
          <p:cNvSpPr>
            <a:spLocks noGrp="1" noRot="1" noChangeAspect="1" noChangeArrowheads="1" noTextEdit="1"/>
          </p:cNvSpPr>
          <p:nvPr>
            <p:ph type="sldImg"/>
          </p:nvPr>
        </p:nvSpPr>
        <p:spPr>
          <a:xfrm>
            <a:off x="1258888" y="720725"/>
            <a:ext cx="4797425" cy="3598863"/>
          </a:xfrm>
          <a:ln/>
        </p:spPr>
      </p:sp>
      <p:sp>
        <p:nvSpPr>
          <p:cNvPr id="51203"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31CDF1-2D2B-44E3-98FA-7C291CF71991}" type="slidenum">
              <a:rPr lang="en-CA"/>
              <a:pPr/>
              <a:t>22</a:t>
            </a:fld>
            <a:endParaRPr lang="en-CA" dirty="0"/>
          </a:p>
        </p:txBody>
      </p:sp>
      <p:sp>
        <p:nvSpPr>
          <p:cNvPr id="117762" name="Rectangle 2"/>
          <p:cNvSpPr>
            <a:spLocks noGrp="1" noRot="1" noChangeAspect="1" noChangeArrowheads="1" noTextEdit="1"/>
          </p:cNvSpPr>
          <p:nvPr>
            <p:ph type="sldImg"/>
          </p:nvPr>
        </p:nvSpPr>
        <p:spPr>
          <a:xfrm>
            <a:off x="1258888" y="720725"/>
            <a:ext cx="4797425" cy="3598863"/>
          </a:xfrm>
          <a:ln/>
        </p:spPr>
      </p:sp>
      <p:sp>
        <p:nvSpPr>
          <p:cNvPr id="117763"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894AB3-E2EA-419B-80E8-57D16BBB3D1A}" type="slidenum">
              <a:rPr lang="en-CA"/>
              <a:pPr/>
              <a:t>23</a:t>
            </a:fld>
            <a:endParaRPr lang="en-CA" dirty="0"/>
          </a:p>
        </p:txBody>
      </p:sp>
      <p:sp>
        <p:nvSpPr>
          <p:cNvPr id="126978" name="Rectangle 2"/>
          <p:cNvSpPr>
            <a:spLocks noGrp="1" noRot="1" noChangeAspect="1" noChangeArrowheads="1" noTextEdit="1"/>
          </p:cNvSpPr>
          <p:nvPr>
            <p:ph type="sldImg"/>
          </p:nvPr>
        </p:nvSpPr>
        <p:spPr>
          <a:xfrm>
            <a:off x="1258888" y="720725"/>
            <a:ext cx="4797425" cy="3598863"/>
          </a:xfrm>
          <a:ln/>
        </p:spPr>
      </p:sp>
      <p:sp>
        <p:nvSpPr>
          <p:cNvPr id="12697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BD29D23-C3C1-4FCB-8730-A3CC4EFB9D6F}" type="slidenum">
              <a:rPr lang="en-CA" smtClean="0"/>
              <a:pPr/>
              <a:t>25</a:t>
            </a:fld>
            <a:endParaRPr lang="en-CA" dirty="0"/>
          </a:p>
        </p:txBody>
      </p:sp>
    </p:spTree>
    <p:extLst>
      <p:ext uri="{BB962C8B-B14F-4D97-AF65-F5344CB8AC3E}">
        <p14:creationId xmlns:p14="http://schemas.microsoft.com/office/powerpoint/2010/main" val="2141858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37C804-5652-4174-A176-4EB296E5A6B8}" type="slidenum">
              <a:rPr lang="en-CA"/>
              <a:pPr/>
              <a:t>28</a:t>
            </a:fld>
            <a:endParaRPr lang="en-CA" dirty="0"/>
          </a:p>
        </p:txBody>
      </p:sp>
      <p:sp>
        <p:nvSpPr>
          <p:cNvPr id="72706" name="Rectangle 2"/>
          <p:cNvSpPr>
            <a:spLocks noGrp="1" noRot="1" noChangeAspect="1" noChangeArrowheads="1" noTextEdit="1"/>
          </p:cNvSpPr>
          <p:nvPr>
            <p:ph type="sldImg"/>
          </p:nvPr>
        </p:nvSpPr>
        <p:spPr>
          <a:xfrm>
            <a:off x="1258888" y="720725"/>
            <a:ext cx="4797425" cy="3598863"/>
          </a:xfrm>
          <a:ln/>
        </p:spPr>
      </p:sp>
      <p:sp>
        <p:nvSpPr>
          <p:cNvPr id="7270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C8D3682-14C2-40C6-B7DC-66A0B6E60EA5}" type="slidenum">
              <a:rPr lang="en-CA"/>
              <a:pPr/>
              <a:t>29</a:t>
            </a:fld>
            <a:endParaRPr lang="en-CA" dirty="0"/>
          </a:p>
        </p:txBody>
      </p:sp>
      <p:sp>
        <p:nvSpPr>
          <p:cNvPr id="73730" name="Rectangle 2"/>
          <p:cNvSpPr>
            <a:spLocks noGrp="1" noRot="1" noChangeAspect="1" noChangeArrowheads="1" noTextEdit="1"/>
          </p:cNvSpPr>
          <p:nvPr>
            <p:ph type="sldImg"/>
          </p:nvPr>
        </p:nvSpPr>
        <p:spPr>
          <a:xfrm>
            <a:off x="1258888" y="720725"/>
            <a:ext cx="4797425" cy="3598863"/>
          </a:xfrm>
          <a:ln/>
        </p:spPr>
      </p:sp>
      <p:sp>
        <p:nvSpPr>
          <p:cNvPr id="73731"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CC7B7AD-4503-4A93-82FB-847559498932}" type="slidenum">
              <a:rPr lang="en-CA"/>
              <a:pPr/>
              <a:t>30</a:t>
            </a:fld>
            <a:endParaRPr lang="en-CA" dirty="0"/>
          </a:p>
        </p:txBody>
      </p:sp>
      <p:sp>
        <p:nvSpPr>
          <p:cNvPr id="75778" name="Rectangle 2"/>
          <p:cNvSpPr>
            <a:spLocks noGrp="1" noRot="1" noChangeAspect="1" noChangeArrowheads="1" noTextEdit="1"/>
          </p:cNvSpPr>
          <p:nvPr>
            <p:ph type="sldImg"/>
          </p:nvPr>
        </p:nvSpPr>
        <p:spPr>
          <a:xfrm>
            <a:off x="1258888" y="720725"/>
            <a:ext cx="4797425" cy="3598863"/>
          </a:xfrm>
          <a:ln/>
        </p:spPr>
      </p:sp>
      <p:sp>
        <p:nvSpPr>
          <p:cNvPr id="7577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D29D23-C3C1-4FCB-8730-A3CC4EFB9D6F}" type="slidenum">
              <a:rPr lang="en-CA" smtClean="0"/>
              <a:pPr/>
              <a:t>31</a:t>
            </a:fld>
            <a:endParaRPr lang="en-CA" dirty="0"/>
          </a:p>
        </p:txBody>
      </p:sp>
    </p:spTree>
    <p:extLst>
      <p:ext uri="{BB962C8B-B14F-4D97-AF65-F5344CB8AC3E}">
        <p14:creationId xmlns:p14="http://schemas.microsoft.com/office/powerpoint/2010/main" val="39343975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EBD29D23-C3C1-4FCB-8730-A3CC4EFB9D6F}" type="slidenum">
              <a:rPr lang="en-CA" smtClean="0"/>
              <a:pPr/>
              <a:t>32</a:t>
            </a:fld>
            <a:endParaRPr lang="en-CA" dirty="0"/>
          </a:p>
        </p:txBody>
      </p:sp>
    </p:spTree>
    <p:extLst>
      <p:ext uri="{BB962C8B-B14F-4D97-AF65-F5344CB8AC3E}">
        <p14:creationId xmlns:p14="http://schemas.microsoft.com/office/powerpoint/2010/main" val="14134593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C62A1F-6E30-450D-8EB0-8BD42440C6BF}" type="slidenum">
              <a:rPr lang="en-CA"/>
              <a:pPr/>
              <a:t>33</a:t>
            </a:fld>
            <a:endParaRPr lang="en-CA" dirty="0"/>
          </a:p>
        </p:txBody>
      </p:sp>
      <p:sp>
        <p:nvSpPr>
          <p:cNvPr id="77826" name="Rectangle 2"/>
          <p:cNvSpPr>
            <a:spLocks noGrp="1" noRot="1" noChangeAspect="1" noChangeArrowheads="1" noTextEdit="1"/>
          </p:cNvSpPr>
          <p:nvPr>
            <p:ph type="sldImg"/>
          </p:nvPr>
        </p:nvSpPr>
        <p:spPr>
          <a:xfrm>
            <a:off x="1258888" y="720725"/>
            <a:ext cx="4797425" cy="3598863"/>
          </a:xfrm>
          <a:ln/>
        </p:spPr>
      </p:sp>
      <p:sp>
        <p:nvSpPr>
          <p:cNvPr id="77827" name="Rectangle 3"/>
          <p:cNvSpPr>
            <a:spLocks noGrp="1" noChangeArrowheads="1"/>
          </p:cNvSpPr>
          <p:nvPr>
            <p:ph type="body" idx="1"/>
          </p:nvPr>
        </p:nvSpPr>
        <p:spPr/>
        <p:txBody>
          <a:bodyPr/>
          <a:lstStyle/>
          <a:p>
            <a:r>
              <a:rPr lang="fr-FR" b="0" i="0" dirty="0">
                <a:solidFill>
                  <a:srgbClr val="000000"/>
                </a:solidFill>
                <a:effectLst/>
                <a:latin typeface="+mn-lt"/>
              </a:rPr>
              <a:t>Les oreillettes ne sont pas essentielles à une circulation adéquate au repos. En effet, la majeure partie du remplissage des ventricules s’effectue avant la contraction des oreillettes et cela est suffisant pour assurer un débit sanguin normal. La poussée additionnelle de sang par les oreillettes devient par contre significative lorsque le cœur bat plus vite, comme lors d'un exercice, afin d’accélérer le remplissage qui doit alors se faire à un rythme élevé.</a:t>
            </a:r>
            <a:endParaRPr lang="en-CA" dirty="0">
              <a:latin typeface="+mn-lt"/>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C71683-779E-4233-84E4-1DCB357889B2}" type="slidenum">
              <a:rPr lang="en-CA"/>
              <a:pPr/>
              <a:t>34</a:t>
            </a:fld>
            <a:endParaRPr lang="en-CA" dirty="0"/>
          </a:p>
        </p:txBody>
      </p:sp>
      <p:sp>
        <p:nvSpPr>
          <p:cNvPr id="78850" name="Rectangle 2"/>
          <p:cNvSpPr>
            <a:spLocks noGrp="1" noRot="1" noChangeAspect="1" noChangeArrowheads="1" noTextEdit="1"/>
          </p:cNvSpPr>
          <p:nvPr>
            <p:ph type="sldImg"/>
          </p:nvPr>
        </p:nvSpPr>
        <p:spPr>
          <a:xfrm>
            <a:off x="1258888" y="720725"/>
            <a:ext cx="4797425" cy="3598863"/>
          </a:xfrm>
          <a:ln/>
        </p:spPr>
      </p:sp>
      <p:sp>
        <p:nvSpPr>
          <p:cNvPr id="78851"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39B7B7-267C-4AF5-9090-266FDF063213}" type="slidenum">
              <a:rPr lang="en-CA"/>
              <a:pPr/>
              <a:t>3</a:t>
            </a:fld>
            <a:endParaRPr lang="en-CA" dirty="0"/>
          </a:p>
        </p:txBody>
      </p:sp>
      <p:sp>
        <p:nvSpPr>
          <p:cNvPr id="52226" name="Rectangle 2"/>
          <p:cNvSpPr>
            <a:spLocks noGrp="1" noRot="1" noChangeAspect="1" noChangeArrowheads="1" noTextEdit="1"/>
          </p:cNvSpPr>
          <p:nvPr>
            <p:ph type="sldImg"/>
          </p:nvPr>
        </p:nvSpPr>
        <p:spPr>
          <a:xfrm>
            <a:off x="1258888" y="720725"/>
            <a:ext cx="4797425" cy="3598863"/>
          </a:xfrm>
          <a:ln/>
        </p:spPr>
      </p:sp>
      <p:sp>
        <p:nvSpPr>
          <p:cNvPr id="5222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C71683-779E-4233-84E4-1DCB357889B2}" type="slidenum">
              <a:rPr lang="en-CA"/>
              <a:pPr/>
              <a:t>35</a:t>
            </a:fld>
            <a:endParaRPr lang="en-CA" dirty="0"/>
          </a:p>
        </p:txBody>
      </p:sp>
      <p:sp>
        <p:nvSpPr>
          <p:cNvPr id="78850" name="Rectangle 2"/>
          <p:cNvSpPr>
            <a:spLocks noGrp="1" noRot="1" noChangeAspect="1" noChangeArrowheads="1" noTextEdit="1"/>
          </p:cNvSpPr>
          <p:nvPr>
            <p:ph type="sldImg"/>
          </p:nvPr>
        </p:nvSpPr>
        <p:spPr>
          <a:xfrm>
            <a:off x="1258888" y="720725"/>
            <a:ext cx="4797425" cy="3598863"/>
          </a:xfrm>
          <a:ln/>
        </p:spPr>
      </p:sp>
      <p:sp>
        <p:nvSpPr>
          <p:cNvPr id="78851" name="Rectangle 3"/>
          <p:cNvSpPr>
            <a:spLocks noGrp="1" noChangeArrowheads="1"/>
          </p:cNvSpPr>
          <p:nvPr>
            <p:ph type="body" idx="1"/>
          </p:nvPr>
        </p:nvSpPr>
        <p:spPr/>
        <p:txBody>
          <a:bodyPr/>
          <a:lstStyle/>
          <a:p>
            <a:endParaRPr lang="en-CA" dirty="0"/>
          </a:p>
        </p:txBody>
      </p:sp>
    </p:spTree>
    <p:extLst>
      <p:ext uri="{BB962C8B-B14F-4D97-AF65-F5344CB8AC3E}">
        <p14:creationId xmlns:p14="http://schemas.microsoft.com/office/powerpoint/2010/main" val="19578398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9C061F-24E8-4B90-A787-F9E63D342822}" type="slidenum">
              <a:rPr lang="en-CA"/>
              <a:pPr/>
              <a:t>36</a:t>
            </a:fld>
            <a:endParaRPr lang="en-CA" dirty="0"/>
          </a:p>
        </p:txBody>
      </p:sp>
      <p:sp>
        <p:nvSpPr>
          <p:cNvPr id="80898" name="Rectangle 2"/>
          <p:cNvSpPr>
            <a:spLocks noGrp="1" noRot="1" noChangeAspect="1" noChangeArrowheads="1" noTextEdit="1"/>
          </p:cNvSpPr>
          <p:nvPr>
            <p:ph type="sldImg"/>
          </p:nvPr>
        </p:nvSpPr>
        <p:spPr>
          <a:xfrm>
            <a:off x="1258888" y="720725"/>
            <a:ext cx="4797425" cy="3598863"/>
          </a:xfrm>
          <a:ln/>
        </p:spPr>
      </p:sp>
      <p:sp>
        <p:nvSpPr>
          <p:cNvPr id="80899" name="Rectangle 3"/>
          <p:cNvSpPr>
            <a:spLocks noGrp="1" noChangeArrowheads="1"/>
          </p:cNvSpPr>
          <p:nvPr>
            <p:ph type="body" idx="1"/>
          </p:nvPr>
        </p:nvSpPr>
        <p:spPr/>
        <p:txBody>
          <a:bodyPr/>
          <a:lstStyle/>
          <a:p>
            <a:pPr algn="l"/>
            <a:r>
              <a:rPr lang="fr-FR" b="0" i="0" dirty="0">
                <a:solidFill>
                  <a:srgbClr val="000000"/>
                </a:solidFill>
                <a:effectLst/>
                <a:latin typeface="+mn-lt"/>
              </a:rPr>
              <a:t>La circulation pulmonaire, assurée par le ventricule droit, s'effectue à des pressions beaucoup plus faibles que pour la circulation systémique, comme en témoigne d’ailleurs la faible épaisseur du myocarde dans le ventricule droit. Ainsi, la pression générée par le ventricule droit durant la systole est d’environ 25 mm Hg, par comparaison à la pression de 120 mm Hg générée par le ventricule gauche.</a:t>
            </a:r>
          </a:p>
          <a:p>
            <a:pPr algn="l"/>
            <a:r>
              <a:rPr lang="fr-FR" b="0" i="0" dirty="0">
                <a:solidFill>
                  <a:srgbClr val="000000"/>
                </a:solidFill>
                <a:effectLst/>
                <a:latin typeface="+mn-lt"/>
              </a:rPr>
              <a:t>Néanmoins, les deux côtés du cœur contiennent et expulsent le même volume de sang à chaque battement. En effet, puisque les deux circulations sont en série, le même volume de sang éjecté par un ventricule doit être récupéré par l’autre lors du remplissage subséquent.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C7C91B5-3979-482D-B67C-0B6D48C25ACC}" type="slidenum">
              <a:rPr lang="en-CA"/>
              <a:pPr/>
              <a:t>37</a:t>
            </a:fld>
            <a:endParaRPr lang="en-CA" dirty="0"/>
          </a:p>
        </p:txBody>
      </p:sp>
      <p:sp>
        <p:nvSpPr>
          <p:cNvPr id="81922" name="Rectangle 2"/>
          <p:cNvSpPr>
            <a:spLocks noGrp="1" noRot="1" noChangeAspect="1" noChangeArrowheads="1" noTextEdit="1"/>
          </p:cNvSpPr>
          <p:nvPr>
            <p:ph type="sldImg"/>
          </p:nvPr>
        </p:nvSpPr>
        <p:spPr>
          <a:xfrm>
            <a:off x="1258888" y="720725"/>
            <a:ext cx="4797425" cy="3598863"/>
          </a:xfrm>
          <a:ln/>
        </p:spPr>
      </p:sp>
      <p:sp>
        <p:nvSpPr>
          <p:cNvPr id="81923"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512E20-EB85-4B05-A384-15B688E26C26}" type="slidenum">
              <a:rPr lang="en-CA"/>
              <a:pPr/>
              <a:t>38</a:t>
            </a:fld>
            <a:endParaRPr lang="en-CA" dirty="0"/>
          </a:p>
        </p:txBody>
      </p:sp>
      <p:sp>
        <p:nvSpPr>
          <p:cNvPr id="82946" name="Rectangle 2"/>
          <p:cNvSpPr>
            <a:spLocks noGrp="1" noRot="1" noChangeAspect="1" noChangeArrowheads="1" noTextEdit="1"/>
          </p:cNvSpPr>
          <p:nvPr>
            <p:ph type="sldImg"/>
          </p:nvPr>
        </p:nvSpPr>
        <p:spPr>
          <a:xfrm>
            <a:off x="1258888" y="720725"/>
            <a:ext cx="4797425" cy="3598863"/>
          </a:xfrm>
          <a:ln/>
        </p:spPr>
      </p:sp>
      <p:sp>
        <p:nvSpPr>
          <p:cNvPr id="8294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8014CD-7032-4BCE-A940-278B0F72FE8C}" type="slidenum">
              <a:rPr lang="en-CA"/>
              <a:pPr/>
              <a:t>39</a:t>
            </a:fld>
            <a:endParaRPr lang="en-CA" dirty="0"/>
          </a:p>
        </p:txBody>
      </p:sp>
      <p:sp>
        <p:nvSpPr>
          <p:cNvPr id="84994" name="Rectangle 2"/>
          <p:cNvSpPr>
            <a:spLocks noGrp="1" noRot="1" noChangeAspect="1" noChangeArrowheads="1" noTextEdit="1"/>
          </p:cNvSpPr>
          <p:nvPr>
            <p:ph type="sldImg"/>
          </p:nvPr>
        </p:nvSpPr>
        <p:spPr>
          <a:xfrm>
            <a:off x="1258888" y="720725"/>
            <a:ext cx="4797425" cy="3598863"/>
          </a:xfrm>
          <a:ln/>
        </p:spPr>
      </p:sp>
      <p:sp>
        <p:nvSpPr>
          <p:cNvPr id="84995"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CFF45F-D781-4956-BA66-F3E6B1B5400F}" type="slidenum">
              <a:rPr lang="en-CA"/>
              <a:pPr/>
              <a:t>40</a:t>
            </a:fld>
            <a:endParaRPr lang="en-CA" dirty="0"/>
          </a:p>
        </p:txBody>
      </p:sp>
      <p:sp>
        <p:nvSpPr>
          <p:cNvPr id="86018" name="Rectangle 2"/>
          <p:cNvSpPr>
            <a:spLocks noGrp="1" noRot="1" noChangeAspect="1" noChangeArrowheads="1" noTextEdit="1"/>
          </p:cNvSpPr>
          <p:nvPr>
            <p:ph type="sldImg"/>
          </p:nvPr>
        </p:nvSpPr>
        <p:spPr>
          <a:xfrm>
            <a:off x="1258888" y="720725"/>
            <a:ext cx="4797425" cy="3598863"/>
          </a:xfrm>
          <a:ln/>
        </p:spPr>
      </p:sp>
      <p:sp>
        <p:nvSpPr>
          <p:cNvPr id="8601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CFF45F-D781-4956-BA66-F3E6B1B5400F}" type="slidenum">
              <a:rPr lang="en-CA"/>
              <a:pPr/>
              <a:t>41</a:t>
            </a:fld>
            <a:endParaRPr lang="en-CA" dirty="0"/>
          </a:p>
        </p:txBody>
      </p:sp>
      <p:sp>
        <p:nvSpPr>
          <p:cNvPr id="86018" name="Rectangle 2"/>
          <p:cNvSpPr>
            <a:spLocks noGrp="1" noRot="1" noChangeAspect="1" noChangeArrowheads="1" noTextEdit="1"/>
          </p:cNvSpPr>
          <p:nvPr>
            <p:ph type="sldImg"/>
          </p:nvPr>
        </p:nvSpPr>
        <p:spPr>
          <a:xfrm>
            <a:off x="1258888" y="720725"/>
            <a:ext cx="4797425" cy="3598863"/>
          </a:xfrm>
          <a:ln/>
        </p:spPr>
      </p:sp>
      <p:sp>
        <p:nvSpPr>
          <p:cNvPr id="8601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E2B88D5-2890-425E-AEC6-C369489C0E62}" type="slidenum">
              <a:rPr lang="en-CA"/>
              <a:pPr/>
              <a:t>42</a:t>
            </a:fld>
            <a:endParaRPr lang="en-CA" dirty="0"/>
          </a:p>
        </p:txBody>
      </p:sp>
      <p:sp>
        <p:nvSpPr>
          <p:cNvPr id="136194" name="Rectangle 2"/>
          <p:cNvSpPr>
            <a:spLocks noGrp="1" noRot="1" noChangeAspect="1" noChangeArrowheads="1" noTextEdit="1"/>
          </p:cNvSpPr>
          <p:nvPr>
            <p:ph type="sldImg"/>
          </p:nvPr>
        </p:nvSpPr>
        <p:spPr>
          <a:xfrm>
            <a:off x="1258888" y="720725"/>
            <a:ext cx="4797425" cy="3598863"/>
          </a:xfrm>
          <a:ln/>
        </p:spPr>
      </p:sp>
      <p:sp>
        <p:nvSpPr>
          <p:cNvPr id="136195"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6ECB5A-9470-4B80-AF4E-833DF2DF5EA8}" type="slidenum">
              <a:rPr lang="en-CA"/>
              <a:pPr/>
              <a:t>43</a:t>
            </a:fld>
            <a:endParaRPr lang="en-CA" dirty="0"/>
          </a:p>
        </p:txBody>
      </p:sp>
      <p:sp>
        <p:nvSpPr>
          <p:cNvPr id="88066" name="Rectangle 2"/>
          <p:cNvSpPr>
            <a:spLocks noGrp="1" noRot="1" noChangeAspect="1" noChangeArrowheads="1" noTextEdit="1"/>
          </p:cNvSpPr>
          <p:nvPr>
            <p:ph type="sldImg"/>
          </p:nvPr>
        </p:nvSpPr>
        <p:spPr>
          <a:xfrm>
            <a:off x="1258888" y="720725"/>
            <a:ext cx="4797425" cy="3598863"/>
          </a:xfrm>
          <a:ln/>
        </p:spPr>
      </p:sp>
      <p:sp>
        <p:nvSpPr>
          <p:cNvPr id="88067"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680EB8-1C24-457D-8132-B14BD85A1C30}" type="slidenum">
              <a:rPr lang="en-CA"/>
              <a:pPr/>
              <a:t>4</a:t>
            </a:fld>
            <a:endParaRPr lang="en-CA" dirty="0"/>
          </a:p>
        </p:txBody>
      </p:sp>
      <p:sp>
        <p:nvSpPr>
          <p:cNvPr id="53250" name="Rectangle 2"/>
          <p:cNvSpPr>
            <a:spLocks noGrp="1" noRot="1" noChangeAspect="1" noChangeArrowheads="1" noTextEdit="1"/>
          </p:cNvSpPr>
          <p:nvPr>
            <p:ph type="sldImg"/>
          </p:nvPr>
        </p:nvSpPr>
        <p:spPr>
          <a:xfrm>
            <a:off x="1258888" y="720725"/>
            <a:ext cx="4797425" cy="3598863"/>
          </a:xfrm>
          <a:ln/>
        </p:spPr>
      </p:sp>
      <p:sp>
        <p:nvSpPr>
          <p:cNvPr id="53251"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B3555E-D336-44AA-B457-F4F25F7A8358}" type="slidenum">
              <a:rPr lang="en-CA"/>
              <a:pPr/>
              <a:t>5</a:t>
            </a:fld>
            <a:endParaRPr lang="en-CA" dirty="0"/>
          </a:p>
        </p:txBody>
      </p:sp>
      <p:sp>
        <p:nvSpPr>
          <p:cNvPr id="54274" name="Rectangle 2"/>
          <p:cNvSpPr>
            <a:spLocks noGrp="1" noRot="1" noChangeAspect="1" noChangeArrowheads="1" noTextEdit="1"/>
          </p:cNvSpPr>
          <p:nvPr>
            <p:ph type="sldImg"/>
          </p:nvPr>
        </p:nvSpPr>
        <p:spPr>
          <a:xfrm>
            <a:off x="1258888" y="720725"/>
            <a:ext cx="4797425" cy="3598863"/>
          </a:xfrm>
          <a:ln/>
        </p:spPr>
      </p:sp>
      <p:sp>
        <p:nvSpPr>
          <p:cNvPr id="54275"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BD29D23-C3C1-4FCB-8730-A3CC4EFB9D6F}" type="slidenum">
              <a:rPr lang="en-CA" smtClean="0"/>
              <a:pPr/>
              <a:t>6</a:t>
            </a:fld>
            <a:endParaRPr lang="en-CA" dirty="0"/>
          </a:p>
        </p:txBody>
      </p:sp>
    </p:spTree>
    <p:extLst>
      <p:ext uri="{BB962C8B-B14F-4D97-AF65-F5344CB8AC3E}">
        <p14:creationId xmlns:p14="http://schemas.microsoft.com/office/powerpoint/2010/main" val="742302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DDF74B-81F7-4912-A9D5-86F7FBCA5384}" type="slidenum">
              <a:rPr lang="en-CA"/>
              <a:pPr/>
              <a:t>7</a:t>
            </a:fld>
            <a:endParaRPr lang="en-CA" dirty="0"/>
          </a:p>
        </p:txBody>
      </p:sp>
      <p:sp>
        <p:nvSpPr>
          <p:cNvPr id="55298" name="Rectangle 2"/>
          <p:cNvSpPr>
            <a:spLocks noGrp="1" noRot="1" noChangeAspect="1" noChangeArrowheads="1" noTextEdit="1"/>
          </p:cNvSpPr>
          <p:nvPr>
            <p:ph type="sldImg"/>
          </p:nvPr>
        </p:nvSpPr>
        <p:spPr>
          <a:xfrm>
            <a:off x="1258888" y="720725"/>
            <a:ext cx="4797425" cy="3598863"/>
          </a:xfrm>
          <a:ln/>
        </p:spPr>
      </p:sp>
      <p:sp>
        <p:nvSpPr>
          <p:cNvPr id="55299" name="Rectangle 3"/>
          <p:cNvSpPr>
            <a:spLocks noGrp="1" noChangeArrowheads="1"/>
          </p:cNvSpPr>
          <p:nvPr>
            <p:ph type="body" idx="1"/>
          </p:nvPr>
        </p:nvSpPr>
        <p:spPr/>
        <p:txBody>
          <a:bodyPr/>
          <a:lstStyle/>
          <a:p>
            <a:endParaRPr lang="en-CA"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dirty="0">
                <a:solidFill>
                  <a:srgbClr val="000000"/>
                </a:solidFill>
                <a:latin typeface="+mn-lt"/>
              </a:rPr>
              <a:t>L</a:t>
            </a:r>
            <a:r>
              <a:rPr lang="fr-FR" b="0" i="0" dirty="0">
                <a:solidFill>
                  <a:srgbClr val="000000"/>
                </a:solidFill>
                <a:effectLst/>
                <a:latin typeface="+mn-lt"/>
              </a:rPr>
              <a:t>’épaisseur des parois des ventricules (et des oreillettes) </a:t>
            </a:r>
            <a:r>
              <a:rPr lang="fr-FR" dirty="0">
                <a:solidFill>
                  <a:srgbClr val="000000"/>
                </a:solidFill>
                <a:latin typeface="+mn-lt"/>
              </a:rPr>
              <a:t>est principalement celle du</a:t>
            </a:r>
            <a:r>
              <a:rPr lang="fr-FR" b="0" i="0" dirty="0">
                <a:solidFill>
                  <a:srgbClr val="000000"/>
                </a:solidFill>
                <a:effectLst/>
                <a:latin typeface="+mn-lt"/>
              </a:rPr>
              <a:t> myocarde. </a:t>
            </a:r>
            <a:r>
              <a:rPr lang="fr-FR" dirty="0">
                <a:solidFill>
                  <a:srgbClr val="000000"/>
                </a:solidFill>
                <a:latin typeface="+mn-lt"/>
              </a:rPr>
              <a:t>U</a:t>
            </a:r>
            <a:r>
              <a:rPr lang="fr-FR" b="0" i="0" dirty="0">
                <a:solidFill>
                  <a:srgbClr val="000000"/>
                </a:solidFill>
                <a:effectLst/>
                <a:latin typeface="+mn-lt"/>
              </a:rPr>
              <a:t>ne masse musculaire importante (et donc une paroi épaisse) est requise par le ventricule gauche pour générer la grande pression nécessaire pour pomper le sang à travers toute la circulation systémique.  Puisque le ventricule droit n’achemine le sang que vers les poumons adjacents au cœur, une paroi musculaire plus mince suffit.</a:t>
            </a:r>
          </a:p>
          <a:p>
            <a:br>
              <a:rPr lang="fr-FR" dirty="0">
                <a:latin typeface="+mn-lt"/>
              </a:rPr>
            </a:br>
            <a:endParaRPr lang="en-CA" dirty="0">
              <a:latin typeface="+mn-lt"/>
            </a:endParaRPr>
          </a:p>
        </p:txBody>
      </p:sp>
      <p:sp>
        <p:nvSpPr>
          <p:cNvPr id="4" name="Slide Number Placeholder 3"/>
          <p:cNvSpPr>
            <a:spLocks noGrp="1"/>
          </p:cNvSpPr>
          <p:nvPr>
            <p:ph type="sldNum" sz="quarter" idx="5"/>
          </p:nvPr>
        </p:nvSpPr>
        <p:spPr/>
        <p:txBody>
          <a:bodyPr/>
          <a:lstStyle/>
          <a:p>
            <a:fld id="{EBD29D23-C3C1-4FCB-8730-A3CC4EFB9D6F}" type="slidenum">
              <a:rPr lang="en-CA" smtClean="0"/>
              <a:pPr/>
              <a:t>8</a:t>
            </a:fld>
            <a:endParaRPr lang="en-CA" dirty="0"/>
          </a:p>
        </p:txBody>
      </p:sp>
    </p:spTree>
    <p:extLst>
      <p:ext uri="{BB962C8B-B14F-4D97-AF65-F5344CB8AC3E}">
        <p14:creationId xmlns:p14="http://schemas.microsoft.com/office/powerpoint/2010/main" val="228391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DDF74B-81F7-4912-A9D5-86F7FBCA5384}" type="slidenum">
              <a:rPr lang="en-CA"/>
              <a:pPr/>
              <a:t>9</a:t>
            </a:fld>
            <a:endParaRPr lang="en-CA" dirty="0"/>
          </a:p>
        </p:txBody>
      </p:sp>
      <p:sp>
        <p:nvSpPr>
          <p:cNvPr id="55298" name="Rectangle 2"/>
          <p:cNvSpPr>
            <a:spLocks noGrp="1" noRot="1" noChangeAspect="1" noChangeArrowheads="1" noTextEdit="1"/>
          </p:cNvSpPr>
          <p:nvPr>
            <p:ph type="sldImg"/>
          </p:nvPr>
        </p:nvSpPr>
        <p:spPr>
          <a:xfrm>
            <a:off x="1258888" y="720725"/>
            <a:ext cx="4797425" cy="3598863"/>
          </a:xfrm>
          <a:ln/>
        </p:spPr>
      </p:sp>
      <p:sp>
        <p:nvSpPr>
          <p:cNvPr id="55299" name="Rectangle 3"/>
          <p:cNvSpPr>
            <a:spLocks noGrp="1" noChangeArrowheads="1"/>
          </p:cNvSpPr>
          <p:nvPr>
            <p:ph type="body" idx="1"/>
          </p:nvPr>
        </p:nvSpPr>
        <p:spPr/>
        <p:txBody>
          <a:bodyPr/>
          <a:lstStyle/>
          <a:p>
            <a:endParaRPr lang="en-CA"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a:prstGeom prst="rect">
            <a:avLst/>
          </a:prstGeom>
        </p:spPr>
        <p:txBody>
          <a:bodyPr/>
          <a:lstStyle/>
          <a:p>
            <a:r>
              <a:rPr lang="fr-FR"/>
              <a:t>Modifiez le style du titre</a:t>
            </a:r>
            <a:endParaRPr lang="fr-CA"/>
          </a:p>
        </p:txBody>
      </p:sp>
      <p:sp>
        <p:nvSpPr>
          <p:cNvPr id="3" name="Espace réservé du contenu 2"/>
          <p:cNvSpPr>
            <a:spLocks noGrp="1"/>
          </p:cNvSpPr>
          <p:nvPr>
            <p:ph idx="1"/>
          </p:nvPr>
        </p:nvSpPr>
        <p:spPr>
          <a:xfrm>
            <a:off x="457200" y="1600200"/>
            <a:ext cx="8229600" cy="4525963"/>
          </a:xfrm>
          <a:prstGeom prst="rect">
            <a:avLst/>
          </a:prstGeo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350385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a:prstGeom prst="rect">
            <a:avLst/>
          </a:prstGeom>
        </p:spPr>
        <p:txBody>
          <a:bodyPr/>
          <a:lstStyle/>
          <a:p>
            <a:r>
              <a:rPr lang="fr-FR"/>
              <a:t>Modifiez le style du titre</a:t>
            </a:r>
            <a:endParaRPr lang="fr-CA"/>
          </a:p>
        </p:txBody>
      </p:sp>
      <p:sp>
        <p:nvSpPr>
          <p:cNvPr id="3" name="Espace réservé du contenu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u contenu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431522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6111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Only" preserve="1">
  <p:cSld name="Contenu">
    <p:spTree>
      <p:nvGrpSpPr>
        <p:cNvPr id="1" name=""/>
        <p:cNvGrpSpPr/>
        <p:nvPr/>
      </p:nvGrpSpPr>
      <p:grpSpPr>
        <a:xfrm>
          <a:off x="0" y="0"/>
          <a:ext cx="0" cy="0"/>
          <a:chOff x="0" y="0"/>
          <a:chExt cx="0" cy="0"/>
        </a:xfrm>
      </p:grpSpPr>
      <p:sp>
        <p:nvSpPr>
          <p:cNvPr id="2" name="Espace réservé du contenu 1"/>
          <p:cNvSpPr>
            <a:spLocks noGrp="1"/>
          </p:cNvSpPr>
          <p:nvPr>
            <p:ph/>
          </p:nvPr>
        </p:nvSpPr>
        <p:spPr>
          <a:xfrm>
            <a:off x="457200" y="274638"/>
            <a:ext cx="8229600" cy="5851525"/>
          </a:xfrm>
          <a:prstGeom prst="rect">
            <a:avLst/>
          </a:prstGeo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27778584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Line 8">
            <a:extLst>
              <a:ext uri="{FF2B5EF4-FFF2-40B4-BE49-F238E27FC236}">
                <a16:creationId xmlns:a16="http://schemas.microsoft.com/office/drawing/2014/main" id="{A449F0B1-1207-49C2-9179-22598A605E2F}"/>
              </a:ext>
            </a:extLst>
          </p:cNvPr>
          <p:cNvSpPr>
            <a:spLocks noChangeShapeType="1"/>
          </p:cNvSpPr>
          <p:nvPr userDrawn="1"/>
        </p:nvSpPr>
        <p:spPr bwMode="auto">
          <a:xfrm>
            <a:off x="298450" y="182563"/>
            <a:ext cx="8586788" cy="0"/>
          </a:xfrm>
          <a:prstGeom prst="line">
            <a:avLst/>
          </a:prstGeom>
          <a:noFill/>
          <a:ln w="38100">
            <a:solidFill>
              <a:srgbClr val="D9E30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fr-CA"/>
          </a:p>
        </p:txBody>
      </p:sp>
      <p:sp>
        <p:nvSpPr>
          <p:cNvPr id="3" name="Line 7">
            <a:extLst>
              <a:ext uri="{FF2B5EF4-FFF2-40B4-BE49-F238E27FC236}">
                <a16:creationId xmlns:a16="http://schemas.microsoft.com/office/drawing/2014/main" id="{5C108F4D-13B6-49EC-BF60-368C4843AC17}"/>
              </a:ext>
            </a:extLst>
          </p:cNvPr>
          <p:cNvSpPr>
            <a:spLocks noChangeShapeType="1"/>
          </p:cNvSpPr>
          <p:nvPr userDrawn="1"/>
        </p:nvSpPr>
        <p:spPr bwMode="auto">
          <a:xfrm>
            <a:off x="293688" y="149225"/>
            <a:ext cx="8586787"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fr-CA"/>
          </a:p>
        </p:txBody>
      </p:sp>
    </p:spTree>
  </p:cSld>
  <p:clrMap bg1="lt1" tx1="dk1" bg2="lt2" tx2="dk2" accent1="accent1" accent2="accent2" accent3="accent3" accent4="accent4" accent5="accent5" accent6="accent6" hlink="hlink" folHlink="folHlink"/>
  <p:sldLayoutIdLst>
    <p:sldLayoutId id="2147483650" r:id="rId1"/>
    <p:sldLayoutId id="2147483652" r:id="rId2"/>
    <p:sldLayoutId id="2147483655" r:id="rId3"/>
    <p:sldLayoutId id="2147483660" r:id="rId4"/>
  </p:sldLayoutIdLst>
  <p:hf hdr="0" ftr="0" dt="0"/>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1.xml"/><Relationship Id="rId5" Type="http://schemas.openxmlformats.org/officeDocument/2006/relationships/image" Target="../media/image12.jpeg"/><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uottawa.blackboard.com/bbcswebdav/courses/20169_PS45571_ANP1505_A/20149_PS22588_ANP1505_A_ImportedContent_20140820034215/c_19_19animation.swf"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6.jpeg"/></Relationships>
</file>

<file path=ppt/slides/_rels/slide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3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30.jpg"/></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2"/>
          <p:cNvSpPr txBox="1">
            <a:spLocks noChangeArrowheads="1"/>
          </p:cNvSpPr>
          <p:nvPr/>
        </p:nvSpPr>
        <p:spPr bwMode="auto">
          <a:xfrm>
            <a:off x="311943" y="157084"/>
            <a:ext cx="8610600"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hangingPunct="0">
              <a:spcBef>
                <a:spcPts val="400"/>
              </a:spcBef>
            </a:pPr>
            <a:r>
              <a:rPr lang="fr-CA" sz="3200" b="1" dirty="0">
                <a:solidFill>
                  <a:srgbClr val="0000FF"/>
                </a:solidFill>
              </a:rPr>
              <a:t>Le système cardiovasculaire</a:t>
            </a:r>
          </a:p>
          <a:p>
            <a:pPr algn="ctr" eaLnBrk="0" hangingPunct="0">
              <a:spcBef>
                <a:spcPts val="0"/>
              </a:spcBef>
            </a:pPr>
            <a:r>
              <a:rPr lang="fr-CA" sz="2800" b="1" dirty="0">
                <a:solidFill>
                  <a:srgbClr val="0000FF"/>
                </a:solidFill>
              </a:rPr>
              <a:t>Section 6.2:  Le cœur </a:t>
            </a:r>
            <a:r>
              <a:rPr lang="fr-CA" sz="2800" dirty="0">
                <a:solidFill>
                  <a:srgbClr val="0000FF"/>
                </a:solidFill>
              </a:rPr>
              <a:t>(chap. 18)</a:t>
            </a:r>
          </a:p>
        </p:txBody>
      </p:sp>
      <p:sp>
        <p:nvSpPr>
          <p:cNvPr id="3" name="Text Box 2"/>
          <p:cNvSpPr txBox="1">
            <a:spLocks noChangeArrowheads="1"/>
          </p:cNvSpPr>
          <p:nvPr/>
        </p:nvSpPr>
        <p:spPr bwMode="auto">
          <a:xfrm>
            <a:off x="186928" y="1219200"/>
            <a:ext cx="8770143" cy="4319131"/>
          </a:xfrm>
          <a:prstGeom prst="rect">
            <a:avLst/>
          </a:prstGeom>
          <a:noFill/>
          <a:ln w="15875" cmpd="sng">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633413" indent="-185738">
              <a:defRPr>
                <a:solidFill>
                  <a:schemeClr val="tx1"/>
                </a:solidFill>
                <a:latin typeface="Arial" charset="0"/>
              </a:defRPr>
            </a:lvl2pPr>
            <a:lvl3pPr marL="8128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712788" indent="-712788" eaLnBrk="0" hangingPunct="0">
              <a:spcBef>
                <a:spcPts val="400"/>
              </a:spcBef>
            </a:pPr>
            <a:r>
              <a:rPr lang="fr-CA" sz="1400" dirty="0">
                <a:solidFill>
                  <a:srgbClr val="0000FF"/>
                </a:solidFill>
              </a:rPr>
              <a:t>6.2.1	Décrire l’anatomie externe et interne du cœur. (p. 773-779 [</a:t>
            </a:r>
            <a:r>
              <a:rPr lang="fr-CA" sz="1400" i="1" dirty="0">
                <a:solidFill>
                  <a:srgbClr val="0000FF"/>
                </a:solidFill>
              </a:rPr>
              <a:t>778-785</a:t>
            </a:r>
            <a:r>
              <a:rPr lang="fr-CA" sz="1400" dirty="0">
                <a:solidFill>
                  <a:srgbClr val="0000FF"/>
                </a:solidFill>
              </a:rPr>
              <a:t>])</a:t>
            </a:r>
          </a:p>
          <a:p>
            <a:pPr marL="712788" indent="-712788" eaLnBrk="0" hangingPunct="0">
              <a:spcBef>
                <a:spcPts val="400"/>
              </a:spcBef>
            </a:pPr>
            <a:r>
              <a:rPr lang="fr-CA" sz="1400" dirty="0">
                <a:solidFill>
                  <a:srgbClr val="0000FF"/>
                </a:solidFill>
              </a:rPr>
              <a:t>6.2.2	Décrire  le trajet du sang dans les circulations pulmonaire et systémique.</a:t>
            </a:r>
          </a:p>
          <a:p>
            <a:pPr marL="712788" eaLnBrk="0" hangingPunct="0">
              <a:spcBef>
                <a:spcPts val="0"/>
              </a:spcBef>
            </a:pPr>
            <a:r>
              <a:rPr lang="fr-CA" sz="1400" dirty="0">
                <a:solidFill>
                  <a:srgbClr val="0000FF"/>
                </a:solidFill>
              </a:rPr>
              <a:t>(p. 772, 782-783 [</a:t>
            </a:r>
            <a:r>
              <a:rPr lang="fr-CA" sz="1400" i="1" dirty="0">
                <a:solidFill>
                  <a:srgbClr val="0000FF"/>
                </a:solidFill>
              </a:rPr>
              <a:t>778, 787-788</a:t>
            </a:r>
            <a:r>
              <a:rPr lang="fr-CA" sz="1400" dirty="0">
                <a:solidFill>
                  <a:srgbClr val="0000FF"/>
                </a:solidFill>
              </a:rPr>
              <a:t>])</a:t>
            </a:r>
          </a:p>
          <a:p>
            <a:pPr marL="712788" indent="-712788" eaLnBrk="0" hangingPunct="0">
              <a:spcBef>
                <a:spcPts val="400"/>
              </a:spcBef>
            </a:pPr>
            <a:r>
              <a:rPr lang="fr-CA" sz="1400" dirty="0">
                <a:solidFill>
                  <a:srgbClr val="0000FF"/>
                </a:solidFill>
              </a:rPr>
              <a:t>6.2.3	Décrire la structure des valves cardiaques et expliquer leur fonctionnement. (p. 779-781 </a:t>
            </a:r>
            <a:r>
              <a:rPr lang="fr-CA" sz="1400" i="1" dirty="0">
                <a:solidFill>
                  <a:srgbClr val="0000FF"/>
                </a:solidFill>
              </a:rPr>
              <a:t>[785-787</a:t>
            </a:r>
            <a:r>
              <a:rPr lang="fr-CA" sz="1400" dirty="0">
                <a:solidFill>
                  <a:srgbClr val="0000FF"/>
                </a:solidFill>
              </a:rPr>
              <a:t>])</a:t>
            </a:r>
          </a:p>
          <a:p>
            <a:pPr marL="712788" indent="-712788" eaLnBrk="0" hangingPunct="0">
              <a:spcBef>
                <a:spcPts val="400"/>
              </a:spcBef>
            </a:pPr>
            <a:r>
              <a:rPr lang="fr-CA" sz="1400" dirty="0">
                <a:solidFill>
                  <a:srgbClr val="0000FF"/>
                </a:solidFill>
              </a:rPr>
              <a:t>6.2.4	Décrire la circulation coronarienne et ses principaux vaisseaux sanguins. (p.782-784 [</a:t>
            </a:r>
            <a:r>
              <a:rPr lang="fr-CA" sz="1400" i="1" dirty="0">
                <a:solidFill>
                  <a:srgbClr val="0000FF"/>
                </a:solidFill>
              </a:rPr>
              <a:t>788-791</a:t>
            </a:r>
            <a:r>
              <a:rPr lang="fr-CA" sz="1400" dirty="0">
                <a:solidFill>
                  <a:srgbClr val="0000FF"/>
                </a:solidFill>
              </a:rPr>
              <a:t>])</a:t>
            </a:r>
          </a:p>
          <a:p>
            <a:pPr marL="712788" indent="-712788" eaLnBrk="0" hangingPunct="0">
              <a:spcBef>
                <a:spcPts val="400"/>
              </a:spcBef>
            </a:pPr>
            <a:r>
              <a:rPr lang="fr-CA" sz="1400" dirty="0">
                <a:solidFill>
                  <a:srgbClr val="0000FF"/>
                </a:solidFill>
              </a:rPr>
              <a:t>6.2.5	Décrire la structure des myocytes cardiaques et expliquer leurs propriétés électriques et contractiles. (p. 785-787; 791-792; 802 [</a:t>
            </a:r>
            <a:r>
              <a:rPr lang="fr-CA" sz="1400" i="1" dirty="0">
                <a:solidFill>
                  <a:srgbClr val="0000FF"/>
                </a:solidFill>
              </a:rPr>
              <a:t>791-794, 805</a:t>
            </a:r>
            <a:r>
              <a:rPr lang="fr-CA" sz="1400" dirty="0">
                <a:solidFill>
                  <a:srgbClr val="0000FF"/>
                </a:solidFill>
              </a:rPr>
              <a:t>])</a:t>
            </a:r>
          </a:p>
          <a:p>
            <a:pPr marL="712788" indent="-712788" eaLnBrk="0" hangingPunct="0">
              <a:spcBef>
                <a:spcPts val="400"/>
              </a:spcBef>
            </a:pPr>
            <a:r>
              <a:rPr lang="fr-CA" sz="1400" dirty="0">
                <a:solidFill>
                  <a:srgbClr val="0000FF"/>
                </a:solidFill>
              </a:rPr>
              <a:t>6.2.6 	Décrire le système de conduction du cœur (système cardionecteur). (p. 788-791 [</a:t>
            </a:r>
            <a:r>
              <a:rPr lang="fr-CA" sz="1400" i="1" dirty="0">
                <a:solidFill>
                  <a:srgbClr val="0000FF"/>
                </a:solidFill>
              </a:rPr>
              <a:t>795-797</a:t>
            </a:r>
            <a:r>
              <a:rPr lang="fr-CA" sz="1400" dirty="0">
                <a:solidFill>
                  <a:srgbClr val="0000FF"/>
                </a:solidFill>
              </a:rPr>
              <a:t>])</a:t>
            </a:r>
          </a:p>
          <a:p>
            <a:pPr marL="712788" indent="-712788" eaLnBrk="0" hangingPunct="0">
              <a:spcBef>
                <a:spcPts val="400"/>
              </a:spcBef>
            </a:pPr>
            <a:r>
              <a:rPr lang="fr-CA" sz="1400" dirty="0">
                <a:solidFill>
                  <a:srgbClr val="0000FF"/>
                </a:solidFill>
              </a:rPr>
              <a:t>6.2.7	Expliquer les mécanismes qui sous-tendent l’activité électrique des cellules du nœud sinusal.</a:t>
            </a:r>
          </a:p>
          <a:p>
            <a:pPr marL="712788" eaLnBrk="0" hangingPunct="0">
              <a:spcBef>
                <a:spcPts val="0"/>
              </a:spcBef>
            </a:pPr>
            <a:r>
              <a:rPr lang="fr-CA" sz="1400" dirty="0">
                <a:solidFill>
                  <a:srgbClr val="0000FF"/>
                </a:solidFill>
              </a:rPr>
              <a:t>(p. 788-789 [</a:t>
            </a:r>
            <a:r>
              <a:rPr lang="fr-CA" sz="1400" i="1" dirty="0">
                <a:solidFill>
                  <a:srgbClr val="0000FF"/>
                </a:solidFill>
              </a:rPr>
              <a:t>794-795</a:t>
            </a:r>
            <a:r>
              <a:rPr lang="fr-CA" sz="1400" dirty="0">
                <a:solidFill>
                  <a:srgbClr val="0000FF"/>
                </a:solidFill>
              </a:rPr>
              <a:t>])</a:t>
            </a:r>
          </a:p>
          <a:p>
            <a:pPr marL="712788" indent="-712788" eaLnBrk="0" hangingPunct="0">
              <a:spcBef>
                <a:spcPts val="400"/>
              </a:spcBef>
            </a:pPr>
            <a:r>
              <a:rPr lang="fr-CA" sz="1400" dirty="0">
                <a:solidFill>
                  <a:srgbClr val="0000FF"/>
                </a:solidFill>
              </a:rPr>
              <a:t>6.2.8	Expliquer le contrôle du rythme sinusal par le système nerveux autonome. (p. 791 [</a:t>
            </a:r>
            <a:r>
              <a:rPr lang="fr-CA" sz="1400" i="1" dirty="0">
                <a:solidFill>
                  <a:srgbClr val="0000FF"/>
                </a:solidFill>
              </a:rPr>
              <a:t>797-798</a:t>
            </a:r>
            <a:r>
              <a:rPr lang="fr-CA" sz="1400" dirty="0">
                <a:solidFill>
                  <a:srgbClr val="0000FF"/>
                </a:solidFill>
              </a:rPr>
              <a:t>])</a:t>
            </a:r>
          </a:p>
          <a:p>
            <a:pPr marL="712788" indent="-712788" eaLnBrk="0" hangingPunct="0">
              <a:spcBef>
                <a:spcPts val="400"/>
              </a:spcBef>
            </a:pPr>
            <a:r>
              <a:rPr lang="fr-CA" sz="1400" dirty="0">
                <a:solidFill>
                  <a:srgbClr val="0000FF"/>
                </a:solidFill>
              </a:rPr>
              <a:t>6.2.9	Associer les ondes de l’électrocardiogramme à l’activité cardiaque. (p. 792-794 [</a:t>
            </a:r>
            <a:r>
              <a:rPr lang="fr-CA" sz="1400" i="1" dirty="0">
                <a:solidFill>
                  <a:srgbClr val="0000FF"/>
                </a:solidFill>
              </a:rPr>
              <a:t>797-799</a:t>
            </a:r>
            <a:r>
              <a:rPr lang="fr-CA" sz="1400" dirty="0">
                <a:solidFill>
                  <a:srgbClr val="0000FF"/>
                </a:solidFill>
              </a:rPr>
              <a:t>])</a:t>
            </a:r>
          </a:p>
          <a:p>
            <a:pPr marL="712788" indent="-712788" eaLnBrk="0" hangingPunct="0">
              <a:spcBef>
                <a:spcPts val="400"/>
              </a:spcBef>
            </a:pPr>
            <a:r>
              <a:rPr lang="fr-CA" sz="1400" dirty="0">
                <a:solidFill>
                  <a:srgbClr val="0000FF"/>
                </a:solidFill>
              </a:rPr>
              <a:t>6.2.10	Décrire les phases de la révolution cardiaque et expliquer les changements correspondants des pressions, des volumes et de l’état des valves. (p. 795-798 [</a:t>
            </a:r>
            <a:r>
              <a:rPr lang="fr-CA" sz="1400" i="1" dirty="0">
                <a:solidFill>
                  <a:srgbClr val="0000FF"/>
                </a:solidFill>
              </a:rPr>
              <a:t>799-802</a:t>
            </a:r>
            <a:r>
              <a:rPr lang="fr-CA" sz="1400" dirty="0">
                <a:solidFill>
                  <a:srgbClr val="0000FF"/>
                </a:solidFill>
              </a:rPr>
              <a:t>])</a:t>
            </a:r>
          </a:p>
          <a:p>
            <a:pPr marL="712788" indent="-712788" eaLnBrk="0" hangingPunct="0">
              <a:spcBef>
                <a:spcPts val="400"/>
              </a:spcBef>
            </a:pPr>
            <a:r>
              <a:rPr lang="fr-CA" sz="1400" dirty="0">
                <a:solidFill>
                  <a:srgbClr val="0000FF"/>
                </a:solidFill>
              </a:rPr>
              <a:t>6.2.11	Définir débit cardiaque et sa relation avec la fréquence cardiaque et le volume systolique. </a:t>
            </a:r>
          </a:p>
          <a:p>
            <a:pPr marL="712788" eaLnBrk="0" hangingPunct="0">
              <a:spcBef>
                <a:spcPts val="0"/>
              </a:spcBef>
            </a:pPr>
            <a:r>
              <a:rPr lang="fr-CA" sz="1400" dirty="0">
                <a:solidFill>
                  <a:srgbClr val="0000FF"/>
                </a:solidFill>
              </a:rPr>
              <a:t>(p. 799-800 [</a:t>
            </a:r>
            <a:r>
              <a:rPr lang="fr-CA" sz="1400" i="1" dirty="0">
                <a:solidFill>
                  <a:srgbClr val="0000FF"/>
                </a:solidFill>
              </a:rPr>
              <a:t>803</a:t>
            </a:r>
            <a:r>
              <a:rPr lang="fr-CA" sz="1400" dirty="0">
                <a:solidFill>
                  <a:srgbClr val="0000FF"/>
                </a:solidFill>
              </a:rPr>
              <a:t>])</a:t>
            </a:r>
          </a:p>
          <a:p>
            <a:pPr marL="712788" indent="-712788" eaLnBrk="0" hangingPunct="0">
              <a:spcBef>
                <a:spcPts val="400"/>
              </a:spcBef>
            </a:pPr>
            <a:r>
              <a:rPr lang="fr-CA" sz="1400" dirty="0">
                <a:solidFill>
                  <a:srgbClr val="0000FF"/>
                </a:solidFill>
              </a:rPr>
              <a:t>6.2.12	Expliquer les mécanismes de régulation du débit cardiaque. (p. 801-804 [</a:t>
            </a:r>
            <a:r>
              <a:rPr lang="fr-CA" sz="1400" i="1" dirty="0">
                <a:solidFill>
                  <a:srgbClr val="0000FF"/>
                </a:solidFill>
              </a:rPr>
              <a:t>803-808</a:t>
            </a:r>
            <a:r>
              <a:rPr lang="fr-CA" sz="1400" dirty="0">
                <a:solidFill>
                  <a:srgbClr val="0000FF"/>
                </a:solidFill>
              </a:rPr>
              <a:t>])</a:t>
            </a:r>
          </a:p>
        </p:txBody>
      </p:sp>
      <p:sp>
        <p:nvSpPr>
          <p:cNvPr id="5" name="TextBox 4">
            <a:extLst>
              <a:ext uri="{FF2B5EF4-FFF2-40B4-BE49-F238E27FC236}">
                <a16:creationId xmlns:a16="http://schemas.microsoft.com/office/drawing/2014/main" id="{F0F38024-CAA5-4BA8-B6C5-16C1C1996CBC}"/>
              </a:ext>
            </a:extLst>
          </p:cNvPr>
          <p:cNvSpPr txBox="1"/>
          <p:nvPr/>
        </p:nvSpPr>
        <p:spPr>
          <a:xfrm>
            <a:off x="630476" y="5641181"/>
            <a:ext cx="7973533" cy="430887"/>
          </a:xfrm>
          <a:prstGeom prst="rect">
            <a:avLst/>
          </a:prstGeom>
          <a:noFill/>
        </p:spPr>
        <p:txBody>
          <a:bodyPr wrap="square" lIns="0" tIns="0" rIns="0" bIns="0" rtlCol="0">
            <a:spAutoFit/>
          </a:bodyPr>
          <a:lstStyle/>
          <a:p>
            <a:pPr eaLnBrk="0" hangingPunct="0">
              <a:spcBef>
                <a:spcPts val="0"/>
              </a:spcBef>
            </a:pPr>
            <a:r>
              <a:rPr lang="fr-CA" sz="1400" b="1" i="1" dirty="0">
                <a:solidFill>
                  <a:srgbClr val="333399"/>
                </a:solidFill>
                <a:latin typeface="Times New Roman" pitchFamily="18" charset="0"/>
              </a:rPr>
              <a:t>Note: les pages données entre parenthèses font référence à celles de la 6</a:t>
            </a:r>
            <a:r>
              <a:rPr lang="fr-CA" sz="1400" b="1" i="1" baseline="30000" dirty="0">
                <a:solidFill>
                  <a:srgbClr val="333399"/>
                </a:solidFill>
                <a:latin typeface="Times New Roman" pitchFamily="18" charset="0"/>
              </a:rPr>
              <a:t>ème</a:t>
            </a:r>
            <a:r>
              <a:rPr lang="fr-CA" sz="1400" b="1" i="1" dirty="0">
                <a:solidFill>
                  <a:srgbClr val="333399"/>
                </a:solidFill>
                <a:latin typeface="Times New Roman" pitchFamily="18" charset="0"/>
              </a:rPr>
              <a:t> édition de </a:t>
            </a:r>
            <a:r>
              <a:rPr lang="fr-CA" sz="1400" b="1" i="1" dirty="0" err="1">
                <a:solidFill>
                  <a:srgbClr val="333399"/>
                </a:solidFill>
                <a:latin typeface="Times New Roman" pitchFamily="18" charset="0"/>
              </a:rPr>
              <a:t>Marieb</a:t>
            </a:r>
            <a:r>
              <a:rPr lang="fr-CA" sz="1400" b="1" i="1" dirty="0">
                <a:solidFill>
                  <a:srgbClr val="333399"/>
                </a:solidFill>
                <a:latin typeface="Times New Roman" pitchFamily="18" charset="0"/>
              </a:rPr>
              <a:t> (2019). Les pages de la 5</a:t>
            </a:r>
            <a:r>
              <a:rPr lang="fr-CA" sz="1400" b="1" i="1" baseline="30000" dirty="0">
                <a:solidFill>
                  <a:srgbClr val="333399"/>
                </a:solidFill>
                <a:latin typeface="Times New Roman" pitchFamily="18" charset="0"/>
              </a:rPr>
              <a:t>ème</a:t>
            </a:r>
            <a:r>
              <a:rPr lang="fr-CA" sz="1400" b="1" i="1" dirty="0">
                <a:solidFill>
                  <a:srgbClr val="333399"/>
                </a:solidFill>
                <a:latin typeface="Times New Roman" pitchFamily="18" charset="0"/>
              </a:rPr>
              <a:t> édition sont aussi données en italiques et entre crochets.</a:t>
            </a:r>
            <a:endParaRPr lang="en-CA" sz="1400" b="1" i="1" dirty="0">
              <a:solidFill>
                <a:srgbClr val="333399"/>
              </a:solidFill>
              <a:latin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01" name="Text Box 5"/>
          <p:cNvSpPr txBox="1">
            <a:spLocks noChangeArrowheads="1"/>
          </p:cNvSpPr>
          <p:nvPr/>
        </p:nvSpPr>
        <p:spPr bwMode="auto">
          <a:xfrm>
            <a:off x="228600" y="0"/>
            <a:ext cx="8686800" cy="2488886"/>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spAutoFit/>
          </a:bodyPr>
          <a:lstStyle>
            <a:lvl1pPr marL="182563" indent="-182563">
              <a:defRPr>
                <a:solidFill>
                  <a:schemeClr val="tx1"/>
                </a:solidFill>
                <a:latin typeface="Arial" charset="0"/>
              </a:defRPr>
            </a:lvl1pPr>
            <a:lvl2pPr marL="530225" indent="-168275">
              <a:defRPr>
                <a:solidFill>
                  <a:schemeClr val="tx1"/>
                </a:solidFill>
                <a:latin typeface="Arial" charset="0"/>
              </a:defRPr>
            </a:lvl2pPr>
            <a:lvl3pPr marL="898525" indent="-188913">
              <a:defRPr>
                <a:solidFill>
                  <a:schemeClr val="tx1"/>
                </a:solidFill>
                <a:latin typeface="Arial" charset="0"/>
              </a:defRPr>
            </a:lvl3pPr>
            <a:lvl4pPr marL="2078038" indent="-371475">
              <a:defRPr>
                <a:solidFill>
                  <a:schemeClr val="tx1"/>
                </a:solidFill>
                <a:latin typeface="Arial" charset="0"/>
              </a:defRPr>
            </a:lvl4pPr>
            <a:lvl5pPr marL="2628900" indent="-371475">
              <a:defRPr>
                <a:solidFill>
                  <a:schemeClr val="tx1"/>
                </a:solidFill>
                <a:latin typeface="Arial" charset="0"/>
              </a:defRPr>
            </a:lvl5pPr>
            <a:lvl6pPr marL="3086100" indent="-371475" fontAlgn="base">
              <a:spcBef>
                <a:spcPct val="0"/>
              </a:spcBef>
              <a:spcAft>
                <a:spcPct val="0"/>
              </a:spcAft>
              <a:defRPr>
                <a:solidFill>
                  <a:schemeClr val="tx1"/>
                </a:solidFill>
                <a:latin typeface="Arial" charset="0"/>
              </a:defRPr>
            </a:lvl6pPr>
            <a:lvl7pPr marL="3543300" indent="-371475" fontAlgn="base">
              <a:spcBef>
                <a:spcPct val="0"/>
              </a:spcBef>
              <a:spcAft>
                <a:spcPct val="0"/>
              </a:spcAft>
              <a:defRPr>
                <a:solidFill>
                  <a:schemeClr val="tx1"/>
                </a:solidFill>
                <a:latin typeface="Arial" charset="0"/>
              </a:defRPr>
            </a:lvl7pPr>
            <a:lvl8pPr marL="4000500" indent="-371475" fontAlgn="base">
              <a:spcBef>
                <a:spcPct val="0"/>
              </a:spcBef>
              <a:spcAft>
                <a:spcPct val="0"/>
              </a:spcAft>
              <a:defRPr>
                <a:solidFill>
                  <a:schemeClr val="tx1"/>
                </a:solidFill>
                <a:latin typeface="Arial" charset="0"/>
              </a:defRPr>
            </a:lvl8pPr>
            <a:lvl9pPr marL="4457700" indent="-371475" fontAlgn="base">
              <a:spcBef>
                <a:spcPct val="0"/>
              </a:spcBef>
              <a:spcAft>
                <a:spcPct val="0"/>
              </a:spcAft>
              <a:defRPr>
                <a:solidFill>
                  <a:schemeClr val="tx1"/>
                </a:solidFill>
                <a:latin typeface="Arial" charset="0"/>
              </a:defRPr>
            </a:lvl9pPr>
          </a:lstStyle>
          <a:p>
            <a:pPr eaLnBrk="0" hangingPunct="0">
              <a:lnSpc>
                <a:spcPct val="105000"/>
              </a:lnSpc>
              <a:spcBef>
                <a:spcPts val="0"/>
              </a:spcBef>
              <a:buFontTx/>
              <a:buChar char="•"/>
            </a:pPr>
            <a:endParaRPr lang="fr-FR" b="1" i="1" u="sng" dirty="0"/>
          </a:p>
          <a:p>
            <a:pPr eaLnBrk="0" hangingPunct="0">
              <a:lnSpc>
                <a:spcPct val="105000"/>
              </a:lnSpc>
              <a:buFontTx/>
              <a:buChar char="•"/>
            </a:pPr>
            <a:r>
              <a:rPr lang="fr-FR" b="1" i="1" u="sng" dirty="0"/>
              <a:t>Valves cardiaques</a:t>
            </a:r>
          </a:p>
          <a:p>
            <a:pPr marL="355600" lvl="1" indent="-177800" eaLnBrk="0" hangingPunct="0">
              <a:lnSpc>
                <a:spcPct val="105000"/>
              </a:lnSpc>
              <a:spcBef>
                <a:spcPts val="300"/>
              </a:spcBef>
              <a:buSzPct val="80000"/>
              <a:buFont typeface="Wingdings" pitchFamily="2" charset="2"/>
              <a:buChar char="§"/>
            </a:pPr>
            <a:r>
              <a:rPr lang="fr-FR" sz="1600" b="1" dirty="0"/>
              <a:t>Valves auriculoventriculaires : </a:t>
            </a:r>
            <a:r>
              <a:rPr lang="fr-FR" sz="1600" dirty="0"/>
              <a:t>entre les oreillettes et leurs ventricules correspondants.</a:t>
            </a:r>
            <a:endParaRPr lang="fr-FR" sz="1600" b="1" dirty="0"/>
          </a:p>
          <a:p>
            <a:pPr marL="541338" lvl="2" indent="-185738" eaLnBrk="0" hangingPunct="0">
              <a:lnSpc>
                <a:spcPct val="105000"/>
              </a:lnSpc>
              <a:buFontTx/>
              <a:buChar char="•"/>
            </a:pPr>
            <a:r>
              <a:rPr lang="fr-FR" sz="1600" b="1" i="1" dirty="0"/>
              <a:t>Valve auriculoventriculaire droite </a:t>
            </a:r>
            <a:r>
              <a:rPr lang="fr-FR" sz="1600" b="1" dirty="0"/>
              <a:t>:</a:t>
            </a:r>
            <a:r>
              <a:rPr lang="fr-FR" sz="1600" b="1" i="1" dirty="0"/>
              <a:t> Tricuspide</a:t>
            </a:r>
            <a:endParaRPr lang="fr-FR" sz="1600" dirty="0"/>
          </a:p>
          <a:p>
            <a:pPr marL="541338" lvl="2" indent="-185738" eaLnBrk="0" hangingPunct="0">
              <a:lnSpc>
                <a:spcPct val="105000"/>
              </a:lnSpc>
              <a:buFontTx/>
              <a:buChar char="•"/>
            </a:pPr>
            <a:r>
              <a:rPr lang="fr-FR" sz="1600" b="1" i="1" dirty="0"/>
              <a:t>Valve auriculoventriculaire gauche </a:t>
            </a:r>
            <a:r>
              <a:rPr lang="fr-FR" sz="1600" b="1" dirty="0"/>
              <a:t>:</a:t>
            </a:r>
            <a:r>
              <a:rPr lang="fr-FR" sz="1600" b="1" i="1" dirty="0"/>
              <a:t> Mitrale </a:t>
            </a:r>
            <a:r>
              <a:rPr lang="fr-FR" sz="1600" b="1" dirty="0"/>
              <a:t>(</a:t>
            </a:r>
            <a:r>
              <a:rPr lang="fr-FR" sz="1600" b="1" i="1" dirty="0"/>
              <a:t>bicuspide</a:t>
            </a:r>
            <a:r>
              <a:rPr lang="fr-FR" sz="1600" b="1" dirty="0"/>
              <a:t>)</a:t>
            </a:r>
            <a:endParaRPr lang="fr-FR" sz="1600" b="1" i="1" dirty="0"/>
          </a:p>
          <a:p>
            <a:pPr marL="355600" lvl="1" indent="-177800" eaLnBrk="0" hangingPunct="0">
              <a:lnSpc>
                <a:spcPct val="105000"/>
              </a:lnSpc>
              <a:spcBef>
                <a:spcPts val="600"/>
              </a:spcBef>
              <a:buSzPct val="80000"/>
              <a:buFont typeface="Wingdings" pitchFamily="2" charset="2"/>
              <a:buChar char="§"/>
            </a:pPr>
            <a:r>
              <a:rPr lang="fr-FR" sz="1600" b="1" dirty="0"/>
              <a:t>Valves de l’aorte et du tronc pulmonaire : </a:t>
            </a:r>
            <a:r>
              <a:rPr lang="fr-FR" sz="1600" dirty="0"/>
              <a:t>entre les ventricules et leurs vaisseaux correspondants.</a:t>
            </a:r>
          </a:p>
          <a:p>
            <a:pPr marL="541338" lvl="2" indent="-185738" eaLnBrk="0" hangingPunct="0">
              <a:lnSpc>
                <a:spcPct val="105000"/>
              </a:lnSpc>
              <a:buFontTx/>
              <a:buChar char="•"/>
            </a:pPr>
            <a:r>
              <a:rPr lang="fr-FR" sz="1600" b="1" i="1" dirty="0"/>
              <a:t>Valve du tronc pulmonaire </a:t>
            </a:r>
            <a:r>
              <a:rPr lang="fr-FR" sz="1600" b="1" dirty="0"/>
              <a:t>: </a:t>
            </a:r>
            <a:r>
              <a:rPr lang="fr-FR" sz="1600" dirty="0"/>
              <a:t>entre le ventricule droit et le tronc pulmonaire</a:t>
            </a:r>
          </a:p>
          <a:p>
            <a:pPr marL="541338" lvl="2" indent="-185738" eaLnBrk="0" hangingPunct="0">
              <a:lnSpc>
                <a:spcPct val="105000"/>
              </a:lnSpc>
              <a:buFontTx/>
              <a:buChar char="•"/>
            </a:pPr>
            <a:r>
              <a:rPr lang="fr-FR" sz="1600" b="1" i="1" dirty="0"/>
              <a:t>Valve de l’aorte </a:t>
            </a:r>
            <a:r>
              <a:rPr lang="fr-FR" sz="1600" b="1" dirty="0"/>
              <a:t>: </a:t>
            </a:r>
            <a:r>
              <a:rPr lang="fr-FR" sz="1600" dirty="0"/>
              <a:t>entre le ventricule gauche et l’aorte</a:t>
            </a:r>
            <a:endParaRPr lang="fr-FR" sz="1600" i="1" dirty="0"/>
          </a:p>
        </p:txBody>
      </p:sp>
      <p:pic>
        <p:nvPicPr>
          <p:cNvPr id="5" name="Picture 24" descr="http://cw2.erpi.com/cw/marieb/userfiles/06_Fig_18_4_suite_p_771.jpg">
            <a:extLst>
              <a:ext uri="{FF2B5EF4-FFF2-40B4-BE49-F238E27FC236}">
                <a16:creationId xmlns:a16="http://schemas.microsoft.com/office/drawing/2014/main" id="{68E6A321-9CDD-4FF4-B913-406531D952F3}"/>
              </a:ext>
            </a:extLst>
          </p:cNvPr>
          <p:cNvPicPr>
            <a:picLocks noChangeAspect="1" noChangeArrowheads="1"/>
          </p:cNvPicPr>
          <p:nvPr/>
        </p:nvPicPr>
        <p:blipFill>
          <a:blip r:embed="rId3" cstate="print"/>
          <a:srcRect l="1641" t="1512" r="2735" b="52535"/>
          <a:stretch>
            <a:fillRect/>
          </a:stretch>
        </p:blipFill>
        <p:spPr bwMode="auto">
          <a:xfrm>
            <a:off x="3200400" y="2667000"/>
            <a:ext cx="5478485" cy="3810000"/>
          </a:xfrm>
          <a:prstGeom prst="rect">
            <a:avLst/>
          </a:prstGeom>
          <a:noFill/>
        </p:spPr>
      </p:pic>
      <p:sp>
        <p:nvSpPr>
          <p:cNvPr id="2" name="TextBox 1">
            <a:extLst>
              <a:ext uri="{FF2B5EF4-FFF2-40B4-BE49-F238E27FC236}">
                <a16:creationId xmlns:a16="http://schemas.microsoft.com/office/drawing/2014/main" id="{BD65C06D-8649-4FB7-88D1-7D7812AAAC7B}"/>
              </a:ext>
            </a:extLst>
          </p:cNvPr>
          <p:cNvSpPr txBox="1"/>
          <p:nvPr/>
        </p:nvSpPr>
        <p:spPr>
          <a:xfrm>
            <a:off x="152400" y="3048000"/>
            <a:ext cx="2895600" cy="1625573"/>
          </a:xfrm>
          <a:prstGeom prst="rect">
            <a:avLst/>
          </a:prstGeom>
          <a:noFill/>
        </p:spPr>
        <p:txBody>
          <a:bodyPr wrap="square" rtlCol="0">
            <a:spAutoFit/>
          </a:bodyPr>
          <a:lstStyle/>
          <a:p>
            <a:pPr eaLnBrk="0" hangingPunct="0">
              <a:lnSpc>
                <a:spcPct val="105000"/>
              </a:lnSpc>
              <a:buSzPct val="80000"/>
            </a:pPr>
            <a:r>
              <a:rPr lang="fr-FR" sz="1600" b="1" i="1" dirty="0"/>
              <a:t>Muscles papillaires </a:t>
            </a:r>
            <a:r>
              <a:rPr lang="fr-FR" sz="1600" b="1" dirty="0"/>
              <a:t>:</a:t>
            </a:r>
            <a:r>
              <a:rPr lang="fr-FR" sz="1600" dirty="0"/>
              <a:t> </a:t>
            </a:r>
          </a:p>
          <a:p>
            <a:pPr eaLnBrk="0" hangingPunct="0">
              <a:lnSpc>
                <a:spcPct val="105000"/>
              </a:lnSpc>
              <a:buSzPct val="80000"/>
            </a:pPr>
            <a:r>
              <a:rPr lang="fr-FR" sz="1600" dirty="0"/>
              <a:t>Prolongements du myocarde à l’intérieur de chaque ventricule, attachés aux valves auriculoventriculaires par des </a:t>
            </a:r>
            <a:r>
              <a:rPr lang="fr-FR" sz="1600" b="1" i="1" dirty="0"/>
              <a:t>cordages tendineux</a:t>
            </a:r>
            <a:r>
              <a:rPr lang="fr-FR" sz="1600" dirty="0"/>
              <a:t>.</a:t>
            </a:r>
          </a:p>
        </p:txBody>
      </p:sp>
    </p:spTree>
    <p:extLst>
      <p:ext uri="{BB962C8B-B14F-4D97-AF65-F5344CB8AC3E}">
        <p14:creationId xmlns:p14="http://schemas.microsoft.com/office/powerpoint/2010/main" val="2040423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47" name="Text Box 27"/>
          <p:cNvSpPr txBox="1">
            <a:spLocks noChangeArrowheads="1"/>
          </p:cNvSpPr>
          <p:nvPr/>
        </p:nvSpPr>
        <p:spPr bwMode="auto">
          <a:xfrm>
            <a:off x="304800" y="959606"/>
            <a:ext cx="4876800" cy="303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365125" indent="-185738">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sz="1600" dirty="0"/>
              <a:t>Le cœur pompe le sang vers deux circuits en série :</a:t>
            </a:r>
          </a:p>
          <a:p>
            <a:pPr marL="271463" indent="-271463">
              <a:spcBef>
                <a:spcPts val="600"/>
              </a:spcBef>
            </a:pPr>
            <a:r>
              <a:rPr lang="fr-CA" sz="1600" b="1" dirty="0"/>
              <a:t>i)	</a:t>
            </a:r>
            <a:r>
              <a:rPr lang="fr-CA" sz="1600" b="1" i="1" dirty="0"/>
              <a:t>Circulation pulmonaire </a:t>
            </a:r>
            <a:r>
              <a:rPr lang="fr-CA" sz="1600" b="1" dirty="0"/>
              <a:t>:</a:t>
            </a:r>
          </a:p>
          <a:p>
            <a:pPr marL="541338" lvl="1" indent="-269875">
              <a:buFont typeface="Arial" pitchFamily="34" charset="0"/>
              <a:buChar char="−"/>
            </a:pPr>
            <a:r>
              <a:rPr lang="fr-CA" sz="1600" dirty="0"/>
              <a:t>Assurée par le </a:t>
            </a:r>
            <a:r>
              <a:rPr lang="fr-CA" sz="1600" u="sng" dirty="0"/>
              <a:t>côté droit</a:t>
            </a:r>
            <a:r>
              <a:rPr lang="fr-CA" sz="1600" dirty="0"/>
              <a:t> du cœur</a:t>
            </a:r>
          </a:p>
          <a:p>
            <a:pPr marL="541338" lvl="1" indent="-269875">
              <a:buFont typeface="Arial" pitchFamily="34" charset="0"/>
              <a:buChar char="−"/>
            </a:pPr>
            <a:r>
              <a:rPr lang="fr-CA" sz="1600" dirty="0"/>
              <a:t>Achemine le sang vers les poumons pour oxygénation</a:t>
            </a:r>
          </a:p>
          <a:p>
            <a:pPr marL="541338" lvl="1" indent="-269875">
              <a:buFont typeface="Arial" pitchFamily="34" charset="0"/>
              <a:buChar char="−"/>
            </a:pPr>
            <a:r>
              <a:rPr lang="fr-CA" sz="1600" i="1" dirty="0"/>
              <a:t>Petite circulation</a:t>
            </a:r>
          </a:p>
          <a:p>
            <a:pPr marL="271463" indent="-271463">
              <a:spcBef>
                <a:spcPts val="1200"/>
              </a:spcBef>
            </a:pPr>
            <a:r>
              <a:rPr lang="fr-CA" sz="1600" b="1" dirty="0"/>
              <a:t>ii)	</a:t>
            </a:r>
            <a:r>
              <a:rPr lang="fr-CA" sz="1600" b="1" i="1" dirty="0"/>
              <a:t>Circulation systémique </a:t>
            </a:r>
            <a:r>
              <a:rPr lang="fr-CA" sz="1600" b="1" dirty="0"/>
              <a:t>: </a:t>
            </a:r>
          </a:p>
          <a:p>
            <a:pPr marL="541338" lvl="1" indent="-269875">
              <a:buFont typeface="Arial" pitchFamily="34" charset="0"/>
              <a:buChar char="−"/>
            </a:pPr>
            <a:r>
              <a:rPr lang="fr-CA" sz="1600" dirty="0"/>
              <a:t>Assurée par le </a:t>
            </a:r>
            <a:r>
              <a:rPr lang="fr-CA" sz="1600" u="sng" dirty="0"/>
              <a:t>côté gauche</a:t>
            </a:r>
            <a:r>
              <a:rPr lang="fr-CA" sz="1600" dirty="0"/>
              <a:t> du cœur</a:t>
            </a:r>
          </a:p>
          <a:p>
            <a:pPr marL="541338" lvl="1" indent="-269875">
              <a:buFont typeface="Arial" pitchFamily="34" charset="0"/>
              <a:buChar char="−"/>
            </a:pPr>
            <a:r>
              <a:rPr lang="fr-CA" sz="1600" dirty="0"/>
              <a:t>Achemine le sang oxygéné vers l’ensemble des tissus de l’organisme</a:t>
            </a:r>
          </a:p>
          <a:p>
            <a:pPr marL="541338" lvl="1" indent="-269875">
              <a:buFont typeface="Arial" pitchFamily="34" charset="0"/>
              <a:buChar char="−"/>
            </a:pPr>
            <a:r>
              <a:rPr lang="fr-CA" sz="1600" i="1" dirty="0"/>
              <a:t>Grande circulation</a:t>
            </a:r>
            <a:endParaRPr lang="fr-CA" sz="1600" dirty="0"/>
          </a:p>
        </p:txBody>
      </p:sp>
      <p:sp>
        <p:nvSpPr>
          <p:cNvPr id="107549" name="Text Box 29"/>
          <p:cNvSpPr txBox="1">
            <a:spLocks noChangeArrowheads="1"/>
          </p:cNvSpPr>
          <p:nvPr/>
        </p:nvSpPr>
        <p:spPr bwMode="auto">
          <a:xfrm>
            <a:off x="381000" y="5237937"/>
            <a:ext cx="4419600" cy="1082792"/>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bIns="36000">
            <a:spAutoFit/>
          </a:bodyPr>
          <a:lstStyle>
            <a:lvl1pPr marL="266700" indent="-2667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177800" indent="-177800">
              <a:spcBef>
                <a:spcPts val="600"/>
              </a:spcBef>
              <a:buFont typeface="Arial" pitchFamily="34" charset="0"/>
              <a:buChar char="•"/>
            </a:pPr>
            <a:r>
              <a:rPr lang="fr-CA" sz="1500" dirty="0">
                <a:solidFill>
                  <a:srgbClr val="FF0000"/>
                </a:solidFill>
              </a:rPr>
              <a:t>Des quantités </a:t>
            </a:r>
            <a:r>
              <a:rPr lang="fr-CA" sz="1500" u="sng" dirty="0">
                <a:solidFill>
                  <a:srgbClr val="FF0000"/>
                </a:solidFill>
              </a:rPr>
              <a:t>égales</a:t>
            </a:r>
            <a:r>
              <a:rPr lang="fr-CA" sz="1500" dirty="0">
                <a:solidFill>
                  <a:srgbClr val="FF0000"/>
                </a:solidFill>
              </a:rPr>
              <a:t> de sang doivent être poussées par les deux ventricules, pourquoi ?</a:t>
            </a:r>
          </a:p>
          <a:p>
            <a:pPr marL="177800" indent="-177800">
              <a:spcBef>
                <a:spcPts val="600"/>
              </a:spcBef>
              <a:buFont typeface="Arial" pitchFamily="34" charset="0"/>
              <a:buChar char="•"/>
            </a:pPr>
            <a:r>
              <a:rPr lang="fr-CA" sz="1500" dirty="0">
                <a:solidFill>
                  <a:srgbClr val="FF0000"/>
                </a:solidFill>
              </a:rPr>
              <a:t>Le ventricule gauche doit travailler beaucoup plus fort que le ventricule droit, pourquoi ?</a:t>
            </a:r>
          </a:p>
        </p:txBody>
      </p:sp>
      <p:pic>
        <p:nvPicPr>
          <p:cNvPr id="110594" name="Picture 2" descr="http://cw2.erpi.com/cw/marieb/userfiles/07_Fig_18_5_p_773.jpg"/>
          <p:cNvPicPr>
            <a:picLocks noChangeAspect="1" noChangeArrowheads="1"/>
          </p:cNvPicPr>
          <p:nvPr/>
        </p:nvPicPr>
        <p:blipFill>
          <a:blip r:embed="rId3" cstate="print"/>
          <a:srcRect l="4021" t="1890" r="4021" b="19654"/>
          <a:stretch>
            <a:fillRect/>
          </a:stretch>
        </p:blipFill>
        <p:spPr bwMode="auto">
          <a:xfrm>
            <a:off x="5636519" y="235428"/>
            <a:ext cx="3429000" cy="6224903"/>
          </a:xfrm>
          <a:prstGeom prst="rect">
            <a:avLst/>
          </a:prstGeom>
          <a:noFill/>
        </p:spPr>
      </p:pic>
      <p:sp>
        <p:nvSpPr>
          <p:cNvPr id="107524" name="Text Box 4"/>
          <p:cNvSpPr txBox="1">
            <a:spLocks noChangeArrowheads="1"/>
          </p:cNvSpPr>
          <p:nvPr/>
        </p:nvSpPr>
        <p:spPr bwMode="auto">
          <a:xfrm>
            <a:off x="228600" y="204452"/>
            <a:ext cx="6096000" cy="76944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898525" indent="-898525">
              <a:defRPr>
                <a:solidFill>
                  <a:schemeClr val="tx1"/>
                </a:solidFill>
                <a:latin typeface="Arial" charset="0"/>
              </a:defRPr>
            </a:lvl1pPr>
            <a:lvl2pPr marL="1263650" indent="-185738">
              <a:defRPr>
                <a:solidFill>
                  <a:schemeClr val="tx1"/>
                </a:solidFill>
                <a:latin typeface="Arial" charset="0"/>
              </a:defRPr>
            </a:lvl2pPr>
            <a:lvl3pPr marL="1443038">
              <a:defRPr>
                <a:solidFill>
                  <a:schemeClr val="tx1"/>
                </a:solidFill>
                <a:latin typeface="Arial" charset="0"/>
              </a:defRPr>
            </a:lvl3pPr>
            <a:lvl4pPr marL="1622425">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804863" indent="-804863" eaLnBrk="0" hangingPunct="0"/>
            <a:r>
              <a:rPr lang="en-US" sz="2200" b="1" dirty="0">
                <a:solidFill>
                  <a:srgbClr val="0000FF"/>
                </a:solidFill>
              </a:rPr>
              <a:t>6.2.2	</a:t>
            </a:r>
            <a:r>
              <a:rPr lang="fr-FR" sz="2200" b="1" dirty="0">
                <a:solidFill>
                  <a:srgbClr val="0000FF"/>
                </a:solidFill>
              </a:rPr>
              <a:t>Le trajet du sang dans les circulations pulmonaire et systémique</a:t>
            </a:r>
            <a:endParaRPr lang="fr-FR" sz="2200" dirty="0">
              <a:solidFill>
                <a:srgbClr val="0000FF"/>
              </a:solidFill>
            </a:endParaRPr>
          </a:p>
        </p:txBody>
      </p:sp>
      <p:sp>
        <p:nvSpPr>
          <p:cNvPr id="107548" name="Text Box 28"/>
          <p:cNvSpPr txBox="1">
            <a:spLocks noChangeArrowheads="1"/>
          </p:cNvSpPr>
          <p:nvPr/>
        </p:nvSpPr>
        <p:spPr bwMode="auto">
          <a:xfrm>
            <a:off x="8185150" y="6152554"/>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7" name="Content Placeholder 1"/>
          <p:cNvPicPr>
            <a:picLocks noGrp="1" noChangeAspect="1"/>
          </p:cNvPicPr>
          <p:nvPr>
            <p:ph idx="4294967295"/>
          </p:nvPr>
        </p:nvPicPr>
        <p:blipFill>
          <a:blip r:embed="rId3" cstate="print">
            <a:extLst>
              <a:ext uri="{28A0092B-C50C-407E-A947-70E740481C1C}">
                <a14:useLocalDpi xmlns:a14="http://schemas.microsoft.com/office/drawing/2010/main" val="0"/>
              </a:ext>
            </a:extLst>
          </a:blip>
          <a:srcRect/>
          <a:stretch>
            <a:fillRect/>
          </a:stretch>
        </p:blipFill>
        <p:spPr>
          <a:xfrm>
            <a:off x="2651125" y="1125538"/>
            <a:ext cx="3841750" cy="4970462"/>
          </a:xfrm>
        </p:spPr>
      </p:pic>
      <p:pic>
        <p:nvPicPr>
          <p:cNvPr id="6" name="Content Placeholder 1"/>
          <p:cNvPicPr>
            <a:picLocks noChangeAspect="1"/>
          </p:cNvPicPr>
          <p:nvPr/>
        </p:nvPicPr>
        <p:blipFill rotWithShape="1">
          <a:blip r:embed="rId4" cstate="print">
            <a:extLst>
              <a:ext uri="{28A0092B-C50C-407E-A947-70E740481C1C}">
                <a14:useLocalDpi xmlns:a14="http://schemas.microsoft.com/office/drawing/2010/main" val="0"/>
              </a:ext>
            </a:extLst>
          </a:blip>
          <a:srcRect t="2325" b="2779"/>
          <a:stretch/>
        </p:blipFill>
        <p:spPr>
          <a:xfrm>
            <a:off x="3581400" y="328636"/>
            <a:ext cx="5029200" cy="6174707"/>
          </a:xfrm>
          <a:prstGeom prst="rect">
            <a:avLst/>
          </a:prstGeom>
        </p:spPr>
      </p:pic>
      <p:sp>
        <p:nvSpPr>
          <p:cNvPr id="4" name="Text Box 29">
            <a:extLst>
              <a:ext uri="{FF2B5EF4-FFF2-40B4-BE49-F238E27FC236}">
                <a16:creationId xmlns:a16="http://schemas.microsoft.com/office/drawing/2014/main" id="{0E99C335-0F89-4944-BCB7-203F3D0D5C52}"/>
              </a:ext>
            </a:extLst>
          </p:cNvPr>
          <p:cNvSpPr txBox="1">
            <a:spLocks noChangeArrowheads="1"/>
          </p:cNvSpPr>
          <p:nvPr/>
        </p:nvSpPr>
        <p:spPr bwMode="auto">
          <a:xfrm>
            <a:off x="304800" y="328636"/>
            <a:ext cx="2895600" cy="775015"/>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bIns="36000">
            <a:spAutoFit/>
          </a:bodyPr>
          <a:lstStyle>
            <a:lvl1pPr marL="266700" indent="-2667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177800" indent="-177800">
              <a:spcBef>
                <a:spcPts val="600"/>
              </a:spcBef>
              <a:buFont typeface="Arial" pitchFamily="34" charset="0"/>
              <a:buChar char="•"/>
            </a:pPr>
            <a:r>
              <a:rPr lang="fr-CA" sz="1500" dirty="0">
                <a:solidFill>
                  <a:srgbClr val="FF0000"/>
                </a:solidFill>
              </a:rPr>
              <a:t>Quel est le trajet d’un globule rouge, de l’oreillette droite jusqu’à son retour ?</a:t>
            </a:r>
          </a:p>
        </p:txBody>
      </p:sp>
    </p:spTree>
    <p:extLst>
      <p:ext uri="{BB962C8B-B14F-4D97-AF65-F5344CB8AC3E}">
        <p14:creationId xmlns:p14="http://schemas.microsoft.com/office/powerpoint/2010/main" val="2786768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30DDA52-B2DF-4843-86B9-C12F7673048B}"/>
              </a:ext>
            </a:extLst>
          </p:cNvPr>
          <p:cNvGrpSpPr/>
          <p:nvPr/>
        </p:nvGrpSpPr>
        <p:grpSpPr>
          <a:xfrm>
            <a:off x="609600" y="1347787"/>
            <a:ext cx="8229600" cy="5291138"/>
            <a:chOff x="609600" y="1414462"/>
            <a:chExt cx="8229600" cy="5291138"/>
          </a:xfrm>
        </p:grpSpPr>
        <p:pic>
          <p:nvPicPr>
            <p:cNvPr id="9237" name="Picture 21" descr="18-08a-bHeartValves_LE.jpg"/>
            <p:cNvPicPr>
              <a:picLocks noChangeAspect="1" noChangeArrowheads="1"/>
            </p:cNvPicPr>
            <p:nvPr/>
          </p:nvPicPr>
          <p:blipFill>
            <a:blip r:embed="rId3" cstate="print">
              <a:extLst>
                <a:ext uri="{28A0092B-C50C-407E-A947-70E740481C1C}">
                  <a14:useLocalDpi xmlns:a14="http://schemas.microsoft.com/office/drawing/2010/main" val="0"/>
                </a:ext>
              </a:extLst>
            </a:blip>
            <a:srcRect b="6137"/>
            <a:stretch>
              <a:fillRect/>
            </a:stretch>
          </p:blipFill>
          <p:spPr bwMode="auto">
            <a:xfrm>
              <a:off x="609600" y="1414462"/>
              <a:ext cx="8229600" cy="5291138"/>
            </a:xfrm>
            <a:prstGeom prst="rect">
              <a:avLst/>
            </a:prstGeom>
            <a:noFill/>
            <a:extLst>
              <a:ext uri="{909E8E84-426E-40DD-AFC4-6F175D3DCCD1}">
                <a14:hiddenFill xmlns:a14="http://schemas.microsoft.com/office/drawing/2010/main">
                  <a:solidFill>
                    <a:srgbClr val="FFFFFF"/>
                  </a:solidFill>
                </a14:hiddenFill>
              </a:ext>
            </a:extLst>
          </p:spPr>
        </p:pic>
        <p:sp>
          <p:nvSpPr>
            <p:cNvPr id="9238" name="Text Box 22"/>
            <p:cNvSpPr txBox="1">
              <a:spLocks noChangeArrowheads="1"/>
            </p:cNvSpPr>
            <p:nvPr/>
          </p:nvSpPr>
          <p:spPr bwMode="auto">
            <a:xfrm>
              <a:off x="2338388" y="1525587"/>
              <a:ext cx="16002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dirty="0">
                  <a:latin typeface="Verdana" pitchFamily="34" charset="0"/>
                </a:rPr>
                <a:t>Valve du tronc pulmonaire</a:t>
              </a:r>
            </a:p>
          </p:txBody>
        </p:sp>
        <p:sp>
          <p:nvSpPr>
            <p:cNvPr id="9239" name="Text Box 23"/>
            <p:cNvSpPr txBox="1">
              <a:spLocks noChangeArrowheads="1"/>
            </p:cNvSpPr>
            <p:nvPr/>
          </p:nvSpPr>
          <p:spPr bwMode="auto">
            <a:xfrm>
              <a:off x="2362200" y="1755775"/>
              <a:ext cx="9144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dirty="0">
                  <a:latin typeface="Verdana" pitchFamily="34" charset="0"/>
                </a:rPr>
                <a:t>Valve de l’aorte</a:t>
              </a:r>
            </a:p>
          </p:txBody>
        </p:sp>
        <p:sp>
          <p:nvSpPr>
            <p:cNvPr id="9240" name="Text Box 24"/>
            <p:cNvSpPr txBox="1">
              <a:spLocks noChangeArrowheads="1"/>
            </p:cNvSpPr>
            <p:nvPr/>
          </p:nvSpPr>
          <p:spPr bwMode="auto">
            <a:xfrm>
              <a:off x="2362200" y="1982787"/>
              <a:ext cx="11430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dirty="0">
                  <a:latin typeface="Verdana" pitchFamily="34" charset="0"/>
                </a:rPr>
                <a:t>Niveau de la coupe</a:t>
              </a:r>
            </a:p>
          </p:txBody>
        </p:sp>
        <p:sp>
          <p:nvSpPr>
            <p:cNvPr id="9241" name="Text Box 25"/>
            <p:cNvSpPr txBox="1">
              <a:spLocks noChangeArrowheads="1"/>
            </p:cNvSpPr>
            <p:nvPr/>
          </p:nvSpPr>
          <p:spPr bwMode="auto">
            <a:xfrm>
              <a:off x="2362200" y="2289175"/>
              <a:ext cx="15240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dirty="0">
                  <a:latin typeface="Verdana" pitchFamily="34" charset="0"/>
                </a:rPr>
                <a:t>Valve mitrale (bicuspide)</a:t>
              </a:r>
            </a:p>
          </p:txBody>
        </p:sp>
        <p:sp>
          <p:nvSpPr>
            <p:cNvPr id="9242" name="Text Box 26"/>
            <p:cNvSpPr txBox="1">
              <a:spLocks noChangeArrowheads="1"/>
            </p:cNvSpPr>
            <p:nvPr/>
          </p:nvSpPr>
          <p:spPr bwMode="auto">
            <a:xfrm>
              <a:off x="2362200" y="2481262"/>
              <a:ext cx="9906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dirty="0">
                  <a:latin typeface="Verdana" pitchFamily="34" charset="0"/>
                </a:rPr>
                <a:t>Valve tricuspide</a:t>
              </a:r>
            </a:p>
          </p:txBody>
        </p:sp>
        <p:sp>
          <p:nvSpPr>
            <p:cNvPr id="9243" name="Text Box 27"/>
            <p:cNvSpPr txBox="1">
              <a:spLocks noChangeArrowheads="1"/>
            </p:cNvSpPr>
            <p:nvPr/>
          </p:nvSpPr>
          <p:spPr bwMode="auto">
            <a:xfrm>
              <a:off x="3733800" y="3700462"/>
              <a:ext cx="6858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b="1" dirty="0">
                  <a:latin typeface="Verdana" pitchFamily="34" charset="0"/>
                </a:rPr>
                <a:t>Valve tricuspide</a:t>
              </a:r>
            </a:p>
          </p:txBody>
        </p:sp>
        <p:sp>
          <p:nvSpPr>
            <p:cNvPr id="9244" name="Text Box 28"/>
            <p:cNvSpPr txBox="1">
              <a:spLocks noChangeArrowheads="1"/>
            </p:cNvSpPr>
            <p:nvPr/>
          </p:nvSpPr>
          <p:spPr bwMode="auto">
            <a:xfrm>
              <a:off x="3784600" y="4349750"/>
              <a:ext cx="5334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b="1" dirty="0">
                  <a:latin typeface="Verdana" pitchFamily="34" charset="0"/>
                </a:rPr>
                <a:t>Valve mitrale</a:t>
              </a:r>
            </a:p>
          </p:txBody>
        </p:sp>
        <p:sp>
          <p:nvSpPr>
            <p:cNvPr id="9245" name="Text Box 29"/>
            <p:cNvSpPr txBox="1">
              <a:spLocks noChangeArrowheads="1"/>
            </p:cNvSpPr>
            <p:nvPr/>
          </p:nvSpPr>
          <p:spPr bwMode="auto">
            <a:xfrm>
              <a:off x="3810000" y="5106987"/>
              <a:ext cx="6858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b="1" dirty="0">
                  <a:latin typeface="Verdana" pitchFamily="34" charset="0"/>
                </a:rPr>
                <a:t>Valve</a:t>
              </a:r>
            </a:p>
            <a:p>
              <a:r>
                <a:rPr lang="fr-CA" sz="900" b="1" dirty="0">
                  <a:latin typeface="Verdana" pitchFamily="34" charset="0"/>
                </a:rPr>
                <a:t>de l’aorte</a:t>
              </a:r>
            </a:p>
          </p:txBody>
        </p:sp>
        <p:sp>
          <p:nvSpPr>
            <p:cNvPr id="9246" name="Text Box 30"/>
            <p:cNvSpPr txBox="1">
              <a:spLocks noChangeArrowheads="1"/>
            </p:cNvSpPr>
            <p:nvPr/>
          </p:nvSpPr>
          <p:spPr bwMode="auto">
            <a:xfrm>
              <a:off x="3886200" y="5529262"/>
              <a:ext cx="762000"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b="1" dirty="0">
                  <a:latin typeface="Verdana" pitchFamily="34" charset="0"/>
                </a:rPr>
                <a:t>Valve</a:t>
              </a:r>
            </a:p>
            <a:p>
              <a:r>
                <a:rPr lang="fr-CA" sz="900" b="1" dirty="0">
                  <a:latin typeface="Verdana" pitchFamily="34" charset="0"/>
                </a:rPr>
                <a:t>du tronc pulmonaire</a:t>
              </a:r>
            </a:p>
          </p:txBody>
        </p:sp>
        <p:sp>
          <p:nvSpPr>
            <p:cNvPr id="9247" name="Text Box 31"/>
            <p:cNvSpPr txBox="1">
              <a:spLocks noChangeArrowheads="1"/>
            </p:cNvSpPr>
            <p:nvPr/>
          </p:nvSpPr>
          <p:spPr bwMode="auto">
            <a:xfrm>
              <a:off x="3733800" y="3436937"/>
              <a:ext cx="685800" cy="1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900" b="1" dirty="0">
                  <a:latin typeface="Verdana" pitchFamily="34" charset="0"/>
                </a:rPr>
                <a:t>Myocarde</a:t>
              </a:r>
            </a:p>
          </p:txBody>
        </p:sp>
      </p:grpSp>
      <p:sp>
        <p:nvSpPr>
          <p:cNvPr id="9221" name="Text Box 5"/>
          <p:cNvSpPr txBox="1">
            <a:spLocks noChangeArrowheads="1"/>
          </p:cNvSpPr>
          <p:nvPr/>
        </p:nvSpPr>
        <p:spPr bwMode="auto">
          <a:xfrm>
            <a:off x="1066800" y="606891"/>
            <a:ext cx="7620000" cy="64633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12700">
                <a:solidFill>
                  <a:srgbClr val="FF505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82563" indent="-182563">
              <a:tabLst>
                <a:tab pos="1020763" algn="l"/>
              </a:tabLst>
              <a:defRPr>
                <a:solidFill>
                  <a:schemeClr val="tx1"/>
                </a:solidFill>
                <a:latin typeface="Arial" charset="0"/>
              </a:defRPr>
            </a:lvl1pPr>
            <a:lvl2pPr marL="596900" indent="-234950">
              <a:tabLst>
                <a:tab pos="1020763" algn="l"/>
              </a:tabLst>
              <a:defRPr>
                <a:solidFill>
                  <a:schemeClr val="tx1"/>
                </a:solidFill>
                <a:latin typeface="Arial" charset="0"/>
              </a:defRPr>
            </a:lvl2pPr>
            <a:lvl3pPr marL="1009650" indent="-233363">
              <a:tabLst>
                <a:tab pos="1020763" algn="l"/>
              </a:tabLst>
              <a:defRPr>
                <a:solidFill>
                  <a:schemeClr val="tx1"/>
                </a:solidFill>
                <a:latin typeface="Arial" charset="0"/>
              </a:defRPr>
            </a:lvl3pPr>
            <a:lvl4pPr marL="1743075" indent="-371475">
              <a:tabLst>
                <a:tab pos="1020763" algn="l"/>
              </a:tabLst>
              <a:defRPr>
                <a:solidFill>
                  <a:schemeClr val="tx1"/>
                </a:solidFill>
                <a:latin typeface="Arial" charset="0"/>
              </a:defRPr>
            </a:lvl4pPr>
            <a:lvl5pPr marL="2200275" indent="-371475">
              <a:tabLst>
                <a:tab pos="1020763" algn="l"/>
              </a:tabLst>
              <a:defRPr>
                <a:solidFill>
                  <a:schemeClr val="tx1"/>
                </a:solidFill>
                <a:latin typeface="Arial" charset="0"/>
              </a:defRPr>
            </a:lvl5pPr>
            <a:lvl6pPr marL="2657475" indent="-371475" fontAlgn="base">
              <a:spcBef>
                <a:spcPct val="0"/>
              </a:spcBef>
              <a:spcAft>
                <a:spcPct val="0"/>
              </a:spcAft>
              <a:tabLst>
                <a:tab pos="1020763" algn="l"/>
              </a:tabLst>
              <a:defRPr>
                <a:solidFill>
                  <a:schemeClr val="tx1"/>
                </a:solidFill>
                <a:latin typeface="Arial" charset="0"/>
              </a:defRPr>
            </a:lvl6pPr>
            <a:lvl7pPr marL="3114675" indent="-371475" fontAlgn="base">
              <a:spcBef>
                <a:spcPct val="0"/>
              </a:spcBef>
              <a:spcAft>
                <a:spcPct val="0"/>
              </a:spcAft>
              <a:tabLst>
                <a:tab pos="1020763" algn="l"/>
              </a:tabLst>
              <a:defRPr>
                <a:solidFill>
                  <a:schemeClr val="tx1"/>
                </a:solidFill>
                <a:latin typeface="Arial" charset="0"/>
              </a:defRPr>
            </a:lvl7pPr>
            <a:lvl8pPr marL="3571875" indent="-371475" fontAlgn="base">
              <a:spcBef>
                <a:spcPct val="0"/>
              </a:spcBef>
              <a:spcAft>
                <a:spcPct val="0"/>
              </a:spcAft>
              <a:tabLst>
                <a:tab pos="1020763" algn="l"/>
              </a:tabLst>
              <a:defRPr>
                <a:solidFill>
                  <a:schemeClr val="tx1"/>
                </a:solidFill>
                <a:latin typeface="Arial" charset="0"/>
              </a:defRPr>
            </a:lvl8pPr>
            <a:lvl9pPr marL="4029075" indent="-371475" fontAlgn="base">
              <a:spcBef>
                <a:spcPct val="0"/>
              </a:spcBef>
              <a:spcAft>
                <a:spcPct val="0"/>
              </a:spcAft>
              <a:tabLst>
                <a:tab pos="1020763" algn="l"/>
              </a:tabLst>
              <a:defRPr>
                <a:solidFill>
                  <a:schemeClr val="tx1"/>
                </a:solidFill>
                <a:latin typeface="Arial" charset="0"/>
              </a:defRPr>
            </a:lvl9pPr>
          </a:lstStyle>
          <a:p>
            <a:pPr marL="0" indent="0" eaLnBrk="0" hangingPunct="0">
              <a:spcBef>
                <a:spcPct val="20000"/>
              </a:spcBef>
            </a:pPr>
            <a:r>
              <a:rPr lang="fr-CA" dirty="0"/>
              <a:t>Les valves sont absolument essentielles pour que le sang ne circule que dans </a:t>
            </a:r>
            <a:r>
              <a:rPr lang="fr-CA" u="sng" dirty="0"/>
              <a:t>une seule direction</a:t>
            </a:r>
            <a:r>
              <a:rPr lang="fr-CA" dirty="0"/>
              <a:t>.</a:t>
            </a:r>
          </a:p>
        </p:txBody>
      </p:sp>
      <p:sp>
        <p:nvSpPr>
          <p:cNvPr id="9235" name="Text Box 19"/>
          <p:cNvSpPr txBox="1">
            <a:spLocks noChangeArrowheads="1"/>
          </p:cNvSpPr>
          <p:nvPr/>
        </p:nvSpPr>
        <p:spPr bwMode="auto">
          <a:xfrm>
            <a:off x="7543800" y="6324600"/>
            <a:ext cx="1143000" cy="314325"/>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r>
              <a:rPr lang="en-US" sz="1400" dirty="0">
                <a:solidFill>
                  <a:schemeClr val="accent2"/>
                </a:solidFill>
              </a:rPr>
              <a:t>Figure 18.6</a:t>
            </a:r>
          </a:p>
        </p:txBody>
      </p:sp>
      <p:sp>
        <p:nvSpPr>
          <p:cNvPr id="15" name="Text Box 4"/>
          <p:cNvSpPr txBox="1">
            <a:spLocks noChangeArrowheads="1"/>
          </p:cNvSpPr>
          <p:nvPr/>
        </p:nvSpPr>
        <p:spPr bwMode="auto">
          <a:xfrm>
            <a:off x="228600" y="206602"/>
            <a:ext cx="7848600" cy="430887"/>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898525" indent="-898525">
              <a:defRPr>
                <a:solidFill>
                  <a:schemeClr val="tx1"/>
                </a:solidFill>
                <a:latin typeface="Arial" charset="0"/>
              </a:defRPr>
            </a:lvl1pPr>
            <a:lvl2pPr marL="1263650" indent="-185738">
              <a:defRPr>
                <a:solidFill>
                  <a:schemeClr val="tx1"/>
                </a:solidFill>
                <a:latin typeface="Arial" charset="0"/>
              </a:defRPr>
            </a:lvl2pPr>
            <a:lvl3pPr marL="1443038">
              <a:defRPr>
                <a:solidFill>
                  <a:schemeClr val="tx1"/>
                </a:solidFill>
                <a:latin typeface="Arial" charset="0"/>
              </a:defRPr>
            </a:lvl3pPr>
            <a:lvl4pPr marL="1622425">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804863" indent="-804863" eaLnBrk="0" hangingPunct="0"/>
            <a:r>
              <a:rPr lang="en-US" sz="2200" b="1" dirty="0">
                <a:solidFill>
                  <a:srgbClr val="0000FF"/>
                </a:solidFill>
              </a:rPr>
              <a:t>6.2.3	Structure et </a:t>
            </a:r>
            <a:r>
              <a:rPr lang="fr-FR" sz="2200" b="1" dirty="0">
                <a:solidFill>
                  <a:srgbClr val="0000FF"/>
                </a:solidFill>
              </a:rPr>
              <a:t>fonctionnement des valves cardiaques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44" name="Picture 16" descr="http://cw2.erpi.com/cw/marieb/userfiles/11_Fig_18_9_p_777.jpg"/>
          <p:cNvPicPr>
            <a:picLocks noChangeAspect="1" noChangeArrowheads="1"/>
          </p:cNvPicPr>
          <p:nvPr/>
        </p:nvPicPr>
        <p:blipFill rotWithShape="1">
          <a:blip r:embed="rId4" cstate="print"/>
          <a:srcRect l="1890" t="3109" r="1890" b="11467"/>
          <a:stretch/>
        </p:blipFill>
        <p:spPr bwMode="auto">
          <a:xfrm>
            <a:off x="3505200" y="288000"/>
            <a:ext cx="5390726" cy="3546177"/>
          </a:xfrm>
          <a:prstGeom prst="rect">
            <a:avLst/>
          </a:prstGeom>
          <a:noFill/>
          <a:ln>
            <a:noFill/>
          </a:ln>
        </p:spPr>
      </p:pic>
      <p:sp>
        <p:nvSpPr>
          <p:cNvPr id="48133" name="Text Box 5"/>
          <p:cNvSpPr txBox="1">
            <a:spLocks noChangeArrowheads="1"/>
          </p:cNvSpPr>
          <p:nvPr/>
        </p:nvSpPr>
        <p:spPr bwMode="auto">
          <a:xfrm>
            <a:off x="120094" y="2905780"/>
            <a:ext cx="2916000" cy="52322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36000">
            <a:spAutoFit/>
          </a:bodyPr>
          <a:lstStyle/>
          <a:p>
            <a:r>
              <a:rPr lang="fr-FR" sz="1400" dirty="0">
                <a:solidFill>
                  <a:srgbClr val="FF0000"/>
                </a:solidFill>
              </a:rPr>
              <a:t>Quelle est la fonction des muscles papillaires ?</a:t>
            </a:r>
            <a:endParaRPr lang="fr-FR" sz="1400" b="1" dirty="0"/>
          </a:p>
        </p:txBody>
      </p:sp>
      <p:sp>
        <p:nvSpPr>
          <p:cNvPr id="48135" name="Text Box 7"/>
          <p:cNvSpPr txBox="1">
            <a:spLocks noChangeArrowheads="1"/>
          </p:cNvSpPr>
          <p:nvPr/>
        </p:nvSpPr>
        <p:spPr bwMode="auto">
          <a:xfrm>
            <a:off x="132000" y="5433536"/>
            <a:ext cx="2916000" cy="738664"/>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36000">
            <a:spAutoFit/>
          </a:bodyPr>
          <a:lstStyle/>
          <a:p>
            <a:r>
              <a:rPr lang="fr-FR" sz="1400" dirty="0">
                <a:solidFill>
                  <a:srgbClr val="FF0000"/>
                </a:solidFill>
              </a:rPr>
              <a:t>Pourquoi est-ce que les valves du tronc pulmonaire et de l’aorte n’ont pas besoin de muscles papillaires ?</a:t>
            </a:r>
            <a:endParaRPr lang="fr-FR" sz="1400" b="1" dirty="0"/>
          </a:p>
        </p:txBody>
      </p:sp>
      <p:sp>
        <p:nvSpPr>
          <p:cNvPr id="48136" name="Text Box 8"/>
          <p:cNvSpPr txBox="1">
            <a:spLocks noChangeArrowheads="1"/>
          </p:cNvSpPr>
          <p:nvPr/>
        </p:nvSpPr>
        <p:spPr bwMode="auto">
          <a:xfrm>
            <a:off x="132000" y="1447800"/>
            <a:ext cx="2916000" cy="52322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36000">
            <a:spAutoFit/>
          </a:bodyPr>
          <a:lstStyle/>
          <a:p>
            <a:r>
              <a:rPr lang="fr-FR" sz="1400" dirty="0">
                <a:solidFill>
                  <a:srgbClr val="FF0000"/>
                </a:solidFill>
              </a:rPr>
              <a:t>Qu’est-ce qui cause l’ouverture et la fermeture des valves ?</a:t>
            </a:r>
            <a:endParaRPr lang="fr-FR" sz="1400" b="1" dirty="0"/>
          </a:p>
        </p:txBody>
      </p:sp>
      <p:pic>
        <p:nvPicPr>
          <p:cNvPr id="48146" name="Picture 18" descr="http://cw2.erpi.com/cw/marieb/userfiles/12_Fig_18_10_p_777.jpg"/>
          <p:cNvPicPr>
            <a:picLocks noChangeAspect="1" noChangeArrowheads="1"/>
          </p:cNvPicPr>
          <p:nvPr/>
        </p:nvPicPr>
        <p:blipFill>
          <a:blip r:embed="rId5" cstate="print"/>
          <a:srcRect l="1134" t="6375" r="1512" b="10018"/>
          <a:stretch>
            <a:fillRect/>
          </a:stretch>
        </p:blipFill>
        <p:spPr bwMode="auto">
          <a:xfrm>
            <a:off x="3255169" y="4154465"/>
            <a:ext cx="5715000" cy="2036785"/>
          </a:xfrm>
          <a:prstGeom prst="rect">
            <a:avLst/>
          </a:prstGeom>
          <a:noFill/>
          <a:ln>
            <a:noFill/>
          </a:ln>
        </p:spPr>
      </p:pic>
      <p:sp>
        <p:nvSpPr>
          <p:cNvPr id="8" name="Text Box 19"/>
          <p:cNvSpPr txBox="1">
            <a:spLocks noChangeArrowheads="1"/>
          </p:cNvSpPr>
          <p:nvPr/>
        </p:nvSpPr>
        <p:spPr bwMode="auto">
          <a:xfrm>
            <a:off x="533400" y="3593068"/>
            <a:ext cx="2814842" cy="246221"/>
          </a:xfrm>
          <a:prstGeom prst="rect">
            <a:avLst/>
          </a:prstGeom>
          <a:solidFill>
            <a:schemeClr val="bg1"/>
          </a:solidFill>
          <a:ln w="9525">
            <a:solidFill>
              <a:srgbClr val="0000FF"/>
            </a:solidFill>
            <a:miter lim="800000"/>
            <a:headEnd/>
            <a:tailEnd/>
          </a:ln>
          <a:effectLst/>
        </p:spPr>
        <p:txBody>
          <a:bodyPr wrap="square">
            <a:spAutoFit/>
          </a:bodyPr>
          <a:lstStyle/>
          <a:p>
            <a:pPr algn="ctr" eaLnBrk="0" hangingPunct="0"/>
            <a:r>
              <a:rPr lang="en-US" sz="1000" b="1" dirty="0">
                <a:solidFill>
                  <a:schemeClr val="accent2"/>
                </a:solidFill>
              </a:rPr>
              <a:t>Figure 18.7  Valves auriculoventriculaires</a:t>
            </a:r>
          </a:p>
        </p:txBody>
      </p:sp>
      <p:sp>
        <p:nvSpPr>
          <p:cNvPr id="13" name="Text Box 19"/>
          <p:cNvSpPr txBox="1">
            <a:spLocks noChangeArrowheads="1"/>
          </p:cNvSpPr>
          <p:nvPr/>
        </p:nvSpPr>
        <p:spPr bwMode="auto">
          <a:xfrm>
            <a:off x="3348242" y="6260205"/>
            <a:ext cx="3352801" cy="246221"/>
          </a:xfrm>
          <a:prstGeom prst="rect">
            <a:avLst/>
          </a:prstGeom>
          <a:solidFill>
            <a:schemeClr val="bg1"/>
          </a:solidFill>
          <a:ln w="9525">
            <a:solidFill>
              <a:srgbClr val="0000FF"/>
            </a:solidFill>
            <a:miter lim="800000"/>
            <a:headEnd/>
            <a:tailEnd/>
          </a:ln>
          <a:effectLst/>
        </p:spPr>
        <p:txBody>
          <a:bodyPr wrap="square">
            <a:spAutoFit/>
          </a:bodyPr>
          <a:lstStyle/>
          <a:p>
            <a:pPr algn="ctr" eaLnBrk="0" hangingPunct="0"/>
            <a:r>
              <a:rPr lang="fr-CA" sz="1000" b="1" dirty="0">
                <a:solidFill>
                  <a:schemeClr val="accent2"/>
                </a:solidFill>
              </a:rPr>
              <a:t>Figure 18.8  Valves du tronc pulmonaire et de l’aorte</a:t>
            </a: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7" name="Text Box 101"/>
          <p:cNvSpPr txBox="1">
            <a:spLocks noChangeArrowheads="1"/>
          </p:cNvSpPr>
          <p:nvPr/>
        </p:nvSpPr>
        <p:spPr bwMode="auto">
          <a:xfrm>
            <a:off x="228600" y="604390"/>
            <a:ext cx="5334000" cy="1057588"/>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9525">
                <a:solidFill>
                  <a:srgbClr val="A5002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36000" bIns="36000">
            <a:spAutoFit/>
          </a:bodyPr>
          <a:lstStyle>
            <a:lvl1pPr>
              <a:defRPr>
                <a:solidFill>
                  <a:schemeClr val="tx1"/>
                </a:solidFill>
                <a:latin typeface="Arial" charset="0"/>
              </a:defRPr>
            </a:lvl1pPr>
            <a:lvl2pPr marL="617538" indent="-176213">
              <a:defRPr>
                <a:solidFill>
                  <a:schemeClr val="tx1"/>
                </a:solidFill>
                <a:latin typeface="Arial" charset="0"/>
              </a:defRPr>
            </a:lvl2pPr>
            <a:lvl3pPr marL="984250" indent="-187325">
              <a:defRPr>
                <a:solidFill>
                  <a:schemeClr val="tx1"/>
                </a:solidFill>
                <a:latin typeface="Arial" charset="0"/>
              </a:defRPr>
            </a:lvl3pPr>
            <a:lvl4pPr marL="1441450">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271463" lvl="1" indent="-271463" eaLnBrk="0" hangingPunct="0">
              <a:buFont typeface="Wingdings" pitchFamily="2" charset="2"/>
              <a:buChar char="ü"/>
            </a:pPr>
            <a:r>
              <a:rPr lang="fr-FR" sz="1600" dirty="0"/>
              <a:t>Le plus court des circuits de la circulation systémique.</a:t>
            </a:r>
          </a:p>
          <a:p>
            <a:pPr marL="271463" lvl="1" indent="-271463" eaLnBrk="0" hangingPunct="0">
              <a:buFont typeface="Wingdings" pitchFamily="2" charset="2"/>
              <a:buChar char="ü"/>
            </a:pPr>
            <a:r>
              <a:rPr lang="fr-FR" sz="1600" dirty="0"/>
              <a:t>L’apport sanguin au cœur représente environ 5% de la circulation systémique (alors que sa masse n’équivaut que 0,5% du poids corporel!).</a:t>
            </a:r>
          </a:p>
        </p:txBody>
      </p:sp>
      <p:sp>
        <p:nvSpPr>
          <p:cNvPr id="91252" name="Text Box 116"/>
          <p:cNvSpPr txBox="1">
            <a:spLocks noChangeArrowheads="1"/>
          </p:cNvSpPr>
          <p:nvPr/>
        </p:nvSpPr>
        <p:spPr bwMode="auto">
          <a:xfrm>
            <a:off x="228600" y="1677367"/>
            <a:ext cx="5181600" cy="1899733"/>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72000" bIns="72000">
            <a:spAutoFit/>
          </a:bodyPr>
          <a:lstStyle>
            <a:lvl1pPr>
              <a:defRPr>
                <a:solidFill>
                  <a:schemeClr val="tx1"/>
                </a:solidFill>
                <a:latin typeface="Arial" charset="0"/>
              </a:defRPr>
            </a:lvl1pPr>
            <a:lvl2pPr marL="355600" indent="-176213">
              <a:defRPr>
                <a:solidFill>
                  <a:schemeClr val="tx1"/>
                </a:solidFill>
                <a:latin typeface="Arial" charset="0"/>
              </a:defRPr>
            </a:lvl2pPr>
            <a:lvl3pPr marL="984250" indent="-187325">
              <a:defRPr>
                <a:solidFill>
                  <a:schemeClr val="tx1"/>
                </a:solidFill>
                <a:latin typeface="Arial" charset="0"/>
              </a:defRPr>
            </a:lvl3pPr>
            <a:lvl4pPr marL="1441450">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177800" indent="-177800" eaLnBrk="0" hangingPunct="0">
              <a:buSzPct val="85000"/>
              <a:buFont typeface="Wingdings" pitchFamily="2" charset="2"/>
              <a:buChar char="§"/>
            </a:pPr>
            <a:r>
              <a:rPr lang="fr-FR" b="1" i="1" dirty="0"/>
              <a:t>Artères coronaires </a:t>
            </a:r>
            <a:r>
              <a:rPr lang="fr-FR" b="1" dirty="0"/>
              <a:t>:</a:t>
            </a:r>
          </a:p>
          <a:p>
            <a:pPr lvl="1" eaLnBrk="0" hangingPunct="0">
              <a:buFont typeface="Arial" pitchFamily="34" charset="0"/>
              <a:buChar char="−"/>
            </a:pPr>
            <a:r>
              <a:rPr lang="fr-FR" sz="1600" dirty="0"/>
              <a:t>Débutent à la </a:t>
            </a:r>
            <a:r>
              <a:rPr lang="fr-FR" sz="1600" u="sng" dirty="0"/>
              <a:t>base de l’aorte</a:t>
            </a:r>
            <a:r>
              <a:rPr lang="fr-FR" sz="1600" dirty="0"/>
              <a:t> (près de la valve de l’aorte).</a:t>
            </a:r>
          </a:p>
          <a:p>
            <a:pPr lvl="1" eaLnBrk="0" hangingPunct="0">
              <a:buFont typeface="Arial" pitchFamily="34" charset="0"/>
              <a:buChar char="−"/>
            </a:pPr>
            <a:r>
              <a:rPr lang="fr-FR" sz="1600" dirty="0"/>
              <a:t>Deux artères coronaires principales : </a:t>
            </a:r>
            <a:r>
              <a:rPr lang="fr-FR" sz="1600" b="1" i="1" dirty="0"/>
              <a:t>artère coronaire droite </a:t>
            </a:r>
            <a:r>
              <a:rPr lang="fr-FR" sz="1600" dirty="0"/>
              <a:t>et </a:t>
            </a:r>
            <a:r>
              <a:rPr lang="fr-FR" sz="1600" b="1" i="1" dirty="0"/>
              <a:t>artère coronaire gauche</a:t>
            </a:r>
            <a:r>
              <a:rPr lang="fr-FR" sz="1600" dirty="0"/>
              <a:t>.</a:t>
            </a:r>
          </a:p>
          <a:p>
            <a:pPr lvl="1" eaLnBrk="0" hangingPunct="0">
              <a:buFont typeface="Arial" pitchFamily="34" charset="0"/>
              <a:buChar char="−"/>
            </a:pPr>
            <a:r>
              <a:rPr lang="fr-FR" sz="1600" dirty="0"/>
              <a:t>Se divisent en rameaux d’abord superficiels, puis qui pénètrent à l’intérieur du myocarde.</a:t>
            </a:r>
          </a:p>
        </p:txBody>
      </p:sp>
      <p:sp>
        <p:nvSpPr>
          <p:cNvPr id="91253" name="Text Box 117"/>
          <p:cNvSpPr txBox="1">
            <a:spLocks noChangeArrowheads="1"/>
          </p:cNvSpPr>
          <p:nvPr/>
        </p:nvSpPr>
        <p:spPr bwMode="auto">
          <a:xfrm>
            <a:off x="228600" y="3889177"/>
            <a:ext cx="5181600" cy="2145954"/>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72000" bIns="72000">
            <a:spAutoFit/>
          </a:bodyPr>
          <a:lstStyle>
            <a:lvl1pPr>
              <a:defRPr>
                <a:solidFill>
                  <a:schemeClr val="tx1"/>
                </a:solidFill>
                <a:latin typeface="Arial" charset="0"/>
              </a:defRPr>
            </a:lvl1pPr>
            <a:lvl2pPr marL="355600" indent="-176213">
              <a:defRPr>
                <a:solidFill>
                  <a:schemeClr val="tx1"/>
                </a:solidFill>
                <a:latin typeface="Arial" charset="0"/>
              </a:defRPr>
            </a:lvl2pPr>
            <a:lvl3pPr marL="984250" indent="-187325">
              <a:defRPr>
                <a:solidFill>
                  <a:schemeClr val="tx1"/>
                </a:solidFill>
                <a:latin typeface="Arial" charset="0"/>
              </a:defRPr>
            </a:lvl3pPr>
            <a:lvl4pPr marL="1441450">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177800" indent="-177800" eaLnBrk="0" hangingPunct="0">
              <a:buSzPct val="85000"/>
              <a:buFont typeface="Wingdings" pitchFamily="2" charset="2"/>
              <a:buChar char="§"/>
            </a:pPr>
            <a:r>
              <a:rPr lang="fr-FR" b="1" i="1" dirty="0"/>
              <a:t>Veines coronaires </a:t>
            </a:r>
            <a:r>
              <a:rPr lang="fr-FR" b="1" dirty="0"/>
              <a:t>:</a:t>
            </a:r>
          </a:p>
          <a:p>
            <a:pPr lvl="1" eaLnBrk="0" hangingPunct="0">
              <a:buFont typeface="Arial" pitchFamily="34" charset="0"/>
              <a:buChar char="−"/>
            </a:pPr>
            <a:r>
              <a:rPr lang="fr-FR" sz="1600" dirty="0"/>
              <a:t>Recueillent le sang désoxygéné.</a:t>
            </a:r>
          </a:p>
          <a:p>
            <a:pPr lvl="1" eaLnBrk="0" hangingPunct="0">
              <a:buFont typeface="Arial" pitchFamily="34" charset="0"/>
              <a:buChar char="−"/>
            </a:pPr>
            <a:r>
              <a:rPr lang="fr-FR" sz="1600" dirty="0"/>
              <a:t>Forment des vaisseaux de plus en plus gros, lesquels s’unissent pour former le </a:t>
            </a:r>
            <a:r>
              <a:rPr lang="fr-FR" sz="1600" b="1" i="1" dirty="0"/>
              <a:t>sinus coronaire </a:t>
            </a:r>
            <a:r>
              <a:rPr lang="fr-FR" sz="1600" dirty="0"/>
              <a:t>(situé dans le sillon coronaire de la face postérieure du cœur).</a:t>
            </a:r>
          </a:p>
          <a:p>
            <a:pPr lvl="1" eaLnBrk="0" hangingPunct="0">
              <a:buFont typeface="Arial" pitchFamily="34" charset="0"/>
              <a:buChar char="−"/>
            </a:pPr>
            <a:r>
              <a:rPr lang="fr-FR" sz="1600" dirty="0"/>
              <a:t>Le sinus coronaire déverse le sang dans l’</a:t>
            </a:r>
            <a:r>
              <a:rPr lang="fr-FR" sz="1600" u="sng" dirty="0"/>
              <a:t>oreillette droite</a:t>
            </a:r>
            <a:r>
              <a:rPr lang="fr-FR" sz="1600" dirty="0"/>
              <a:t>.</a:t>
            </a:r>
          </a:p>
        </p:txBody>
      </p:sp>
      <p:pic>
        <p:nvPicPr>
          <p:cNvPr id="91281" name="Picture 145" descr="http://cw2.erpi.com/cw/marieb/userfiles/09_Fig_18_7_p_774.jpg"/>
          <p:cNvPicPr>
            <a:picLocks noChangeAspect="1" noChangeArrowheads="1"/>
          </p:cNvPicPr>
          <p:nvPr/>
        </p:nvPicPr>
        <p:blipFill>
          <a:blip r:embed="rId3" cstate="print"/>
          <a:srcRect l="3579" t="1890" r="3579" b="10583"/>
          <a:stretch>
            <a:fillRect/>
          </a:stretch>
        </p:blipFill>
        <p:spPr bwMode="auto">
          <a:xfrm>
            <a:off x="5736805" y="399670"/>
            <a:ext cx="3361007" cy="6001130"/>
          </a:xfrm>
          <a:prstGeom prst="rect">
            <a:avLst/>
          </a:prstGeom>
          <a:noFill/>
        </p:spPr>
      </p:pic>
      <p:sp>
        <p:nvSpPr>
          <p:cNvPr id="25" name="Text Box 101"/>
          <p:cNvSpPr txBox="1">
            <a:spLocks noChangeArrowheads="1"/>
          </p:cNvSpPr>
          <p:nvPr/>
        </p:nvSpPr>
        <p:spPr bwMode="auto">
          <a:xfrm>
            <a:off x="204787" y="231275"/>
            <a:ext cx="6400800" cy="411257"/>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9525">
                <a:solidFill>
                  <a:srgbClr val="A5002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36000" bIns="36000">
            <a:spAutoFit/>
          </a:bodyPr>
          <a:lstStyle>
            <a:lvl1pPr>
              <a:defRPr>
                <a:solidFill>
                  <a:schemeClr val="tx1"/>
                </a:solidFill>
                <a:latin typeface="Arial" charset="0"/>
              </a:defRPr>
            </a:lvl1pPr>
            <a:lvl2pPr marL="617538" indent="-176213">
              <a:defRPr>
                <a:solidFill>
                  <a:schemeClr val="tx1"/>
                </a:solidFill>
                <a:latin typeface="Arial" charset="0"/>
              </a:defRPr>
            </a:lvl2pPr>
            <a:lvl3pPr marL="984250" indent="-187325">
              <a:defRPr>
                <a:solidFill>
                  <a:schemeClr val="tx1"/>
                </a:solidFill>
                <a:latin typeface="Arial" charset="0"/>
              </a:defRPr>
            </a:lvl3pPr>
            <a:lvl4pPr marL="1441450">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r>
              <a:rPr lang="en-US" sz="2200" b="1" dirty="0">
                <a:solidFill>
                  <a:srgbClr val="0000FF"/>
                </a:solidFill>
              </a:rPr>
              <a:t>6.2.4  </a:t>
            </a:r>
            <a:r>
              <a:rPr lang="fr-FR" sz="2200" b="1" dirty="0">
                <a:solidFill>
                  <a:srgbClr val="0000FF"/>
                </a:solidFill>
              </a:rPr>
              <a:t>Décrire la circulation coronarienne</a:t>
            </a:r>
            <a:endParaRPr lang="fr-FR" sz="2200" dirty="0">
              <a:solidFill>
                <a:srgbClr val="0000FF"/>
              </a:solidFill>
            </a:endParaRPr>
          </a:p>
        </p:txBody>
      </p:sp>
      <p:sp>
        <p:nvSpPr>
          <p:cNvPr id="26" name="Text Box 28"/>
          <p:cNvSpPr txBox="1">
            <a:spLocks noChangeArrowheads="1"/>
          </p:cNvSpPr>
          <p:nvPr/>
        </p:nvSpPr>
        <p:spPr bwMode="auto">
          <a:xfrm>
            <a:off x="8153400" y="3581400"/>
            <a:ext cx="979755"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18.10</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2"/>
          <p:cNvSpPr txBox="1">
            <a:spLocks noChangeArrowheads="1"/>
          </p:cNvSpPr>
          <p:nvPr/>
        </p:nvSpPr>
        <p:spPr bwMode="auto">
          <a:xfrm>
            <a:off x="207169" y="219076"/>
            <a:ext cx="761130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620713" indent="-620713">
              <a:defRPr>
                <a:solidFill>
                  <a:schemeClr val="tx1"/>
                </a:solidFill>
                <a:latin typeface="Arial" charset="0"/>
              </a:defRPr>
            </a:lvl1pPr>
            <a:lvl2pPr marL="800100">
              <a:defRPr>
                <a:solidFill>
                  <a:schemeClr val="tx1"/>
                </a:solidFill>
                <a:latin typeface="Arial" charset="0"/>
              </a:defRPr>
            </a:lvl2pPr>
            <a:lvl3pPr marL="979488">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10000"/>
              </a:spcBef>
            </a:pPr>
            <a:r>
              <a:rPr lang="fr-CA" sz="2200" b="1" dirty="0">
                <a:solidFill>
                  <a:srgbClr val="0000FF"/>
                </a:solidFill>
              </a:rPr>
              <a:t>6.2.5 Structure et propriétés des myocytes cardiaques</a:t>
            </a:r>
          </a:p>
        </p:txBody>
      </p:sp>
      <p:sp>
        <p:nvSpPr>
          <p:cNvPr id="15373" name="Text Box 13"/>
          <p:cNvSpPr txBox="1">
            <a:spLocks noChangeArrowheads="1"/>
          </p:cNvSpPr>
          <p:nvPr/>
        </p:nvSpPr>
        <p:spPr bwMode="auto">
          <a:xfrm>
            <a:off x="207169" y="645937"/>
            <a:ext cx="868680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82563" indent="-182563">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901700" indent="-901700">
              <a:spcAft>
                <a:spcPts val="300"/>
              </a:spcAft>
              <a:buSzPct val="85000"/>
            </a:pPr>
            <a:r>
              <a:rPr lang="fr-CA" sz="2000" dirty="0">
                <a:solidFill>
                  <a:srgbClr val="0000FF"/>
                </a:solidFill>
              </a:rPr>
              <a:t>6.2.5.1 	Anatomie microscopique des myocytes cardiaques</a:t>
            </a:r>
          </a:p>
        </p:txBody>
      </p:sp>
      <p:sp>
        <p:nvSpPr>
          <p:cNvPr id="15374" name="Text Box 14"/>
          <p:cNvSpPr txBox="1">
            <a:spLocks noChangeArrowheads="1"/>
          </p:cNvSpPr>
          <p:nvPr/>
        </p:nvSpPr>
        <p:spPr bwMode="auto">
          <a:xfrm>
            <a:off x="8122444" y="5852029"/>
            <a:ext cx="990600" cy="314325"/>
          </a:xfrm>
          <a:prstGeom prst="rect">
            <a:avLst/>
          </a:prstGeom>
          <a:solidFill>
            <a:schemeClr val="bg1"/>
          </a:solidFill>
          <a:ln w="952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en-CA" sz="1400" dirty="0">
                <a:solidFill>
                  <a:schemeClr val="accent2"/>
                </a:solidFill>
              </a:rPr>
              <a:t>Fig. </a:t>
            </a:r>
            <a:r>
              <a:rPr lang="en-US" sz="1400" dirty="0">
                <a:solidFill>
                  <a:schemeClr val="accent2"/>
                </a:solidFill>
              </a:rPr>
              <a:t>18.11</a:t>
            </a:r>
            <a:endParaRPr lang="en-CA" sz="1400" dirty="0">
              <a:solidFill>
                <a:schemeClr val="accent2"/>
              </a:solidFill>
            </a:endParaRPr>
          </a:p>
        </p:txBody>
      </p:sp>
      <p:grpSp>
        <p:nvGrpSpPr>
          <p:cNvPr id="2" name="Groupe 1"/>
          <p:cNvGrpSpPr/>
          <p:nvPr/>
        </p:nvGrpSpPr>
        <p:grpSpPr>
          <a:xfrm>
            <a:off x="3550444" y="1229393"/>
            <a:ext cx="5562600" cy="4276724"/>
            <a:chOff x="2286000" y="2057400"/>
            <a:chExt cx="5859462" cy="4657725"/>
          </a:xfrm>
        </p:grpSpPr>
        <p:pic>
          <p:nvPicPr>
            <p:cNvPr id="6" name="Picture 2" descr="figure_18_11_unlabele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0" y="2284462"/>
              <a:ext cx="5859462" cy="4430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Line 126"/>
            <p:cNvSpPr>
              <a:spLocks noChangeShapeType="1"/>
            </p:cNvSpPr>
            <p:nvPr/>
          </p:nvSpPr>
          <p:spPr bwMode="auto">
            <a:xfrm flipH="1">
              <a:off x="3124200" y="2362200"/>
              <a:ext cx="228600" cy="30480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8" name="Text Box 127"/>
            <p:cNvSpPr txBox="1">
              <a:spLocks noChangeArrowheads="1"/>
            </p:cNvSpPr>
            <p:nvPr/>
          </p:nvSpPr>
          <p:spPr bwMode="auto">
            <a:xfrm>
              <a:off x="3048000" y="2057400"/>
              <a:ext cx="91440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r>
                <a:rPr lang="fr-CA" sz="900" b="1" dirty="0">
                  <a:latin typeface="Verdana" pitchFamily="34" charset="0"/>
                </a:rPr>
                <a:t>Disques intercalaires</a:t>
              </a:r>
            </a:p>
          </p:txBody>
        </p:sp>
        <p:sp>
          <p:nvSpPr>
            <p:cNvPr id="9" name="Line 126"/>
            <p:cNvSpPr>
              <a:spLocks noChangeShapeType="1"/>
            </p:cNvSpPr>
            <p:nvPr/>
          </p:nvSpPr>
          <p:spPr bwMode="auto">
            <a:xfrm>
              <a:off x="3352800" y="2362200"/>
              <a:ext cx="396000" cy="38100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0" name="Line 126"/>
            <p:cNvSpPr>
              <a:spLocks noChangeShapeType="1"/>
            </p:cNvSpPr>
            <p:nvPr/>
          </p:nvSpPr>
          <p:spPr bwMode="auto">
            <a:xfrm flipH="1">
              <a:off x="5486400" y="2362200"/>
              <a:ext cx="228600" cy="91440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1" name="Line 126"/>
            <p:cNvSpPr>
              <a:spLocks noChangeShapeType="1"/>
            </p:cNvSpPr>
            <p:nvPr/>
          </p:nvSpPr>
          <p:spPr bwMode="auto">
            <a:xfrm>
              <a:off x="5715000" y="2362200"/>
              <a:ext cx="396000" cy="46990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 name="Text Box 127"/>
            <p:cNvSpPr txBox="1">
              <a:spLocks noChangeArrowheads="1"/>
            </p:cNvSpPr>
            <p:nvPr/>
          </p:nvSpPr>
          <p:spPr bwMode="auto">
            <a:xfrm>
              <a:off x="5374833" y="2068899"/>
              <a:ext cx="764368" cy="3016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r>
                <a:rPr lang="fr-CA" sz="900" b="1" dirty="0">
                  <a:latin typeface="Verdana" pitchFamily="34" charset="0"/>
                </a:rPr>
                <a:t>Jonctions ouvertes</a:t>
              </a:r>
            </a:p>
          </p:txBody>
        </p:sp>
        <p:sp>
          <p:nvSpPr>
            <p:cNvPr id="13" name="Line 126"/>
            <p:cNvSpPr>
              <a:spLocks noChangeShapeType="1"/>
            </p:cNvSpPr>
            <p:nvPr/>
          </p:nvSpPr>
          <p:spPr bwMode="auto">
            <a:xfrm flipH="1">
              <a:off x="7239000" y="2345898"/>
              <a:ext cx="0" cy="77590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4" name="Line 126"/>
            <p:cNvSpPr>
              <a:spLocks noChangeShapeType="1"/>
            </p:cNvSpPr>
            <p:nvPr/>
          </p:nvSpPr>
          <p:spPr bwMode="auto">
            <a:xfrm>
              <a:off x="7239000" y="2334399"/>
              <a:ext cx="114300" cy="399449"/>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5" name="Text Box 127"/>
            <p:cNvSpPr txBox="1">
              <a:spLocks noChangeArrowheads="1"/>
            </p:cNvSpPr>
            <p:nvPr/>
          </p:nvSpPr>
          <p:spPr bwMode="auto">
            <a:xfrm>
              <a:off x="6781800" y="2133600"/>
              <a:ext cx="949768"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r>
                <a:rPr lang="fr-CA" sz="900" b="1" dirty="0">
                  <a:latin typeface="Verdana" pitchFamily="34" charset="0"/>
                </a:rPr>
                <a:t>Desmosomes</a:t>
              </a:r>
            </a:p>
          </p:txBody>
        </p:sp>
        <p:sp>
          <p:nvSpPr>
            <p:cNvPr id="16" name="Text Box 127"/>
            <p:cNvSpPr txBox="1">
              <a:spLocks noChangeArrowheads="1"/>
            </p:cNvSpPr>
            <p:nvPr/>
          </p:nvSpPr>
          <p:spPr bwMode="auto">
            <a:xfrm>
              <a:off x="6620230" y="5438001"/>
              <a:ext cx="115217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r>
                <a:rPr lang="fr-CA" sz="900" b="1" dirty="0">
                  <a:latin typeface="Verdana" pitchFamily="34" charset="0"/>
                </a:rPr>
                <a:t>Réticulum sarcoplasmique</a:t>
              </a:r>
            </a:p>
          </p:txBody>
        </p:sp>
        <p:sp>
          <p:nvSpPr>
            <p:cNvPr id="18" name="Line 126"/>
            <p:cNvSpPr>
              <a:spLocks noChangeShapeType="1"/>
            </p:cNvSpPr>
            <p:nvPr/>
          </p:nvSpPr>
          <p:spPr bwMode="auto">
            <a:xfrm flipH="1" flipV="1">
              <a:off x="5725200" y="5598000"/>
              <a:ext cx="828000" cy="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9" name="Text Box 127"/>
            <p:cNvSpPr txBox="1">
              <a:spLocks noChangeArrowheads="1"/>
            </p:cNvSpPr>
            <p:nvPr/>
          </p:nvSpPr>
          <p:spPr bwMode="auto">
            <a:xfrm>
              <a:off x="6399130" y="5029200"/>
              <a:ext cx="83987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r>
                <a:rPr lang="fr-CA" sz="900" b="1" dirty="0">
                  <a:latin typeface="Verdana" pitchFamily="34" charset="0"/>
                </a:rPr>
                <a:t>Tubule transverse</a:t>
              </a:r>
            </a:p>
          </p:txBody>
        </p:sp>
        <p:sp>
          <p:nvSpPr>
            <p:cNvPr id="20" name="Line 126"/>
            <p:cNvSpPr>
              <a:spLocks noChangeShapeType="1"/>
            </p:cNvSpPr>
            <p:nvPr/>
          </p:nvSpPr>
          <p:spPr bwMode="auto">
            <a:xfrm flipH="1" flipV="1">
              <a:off x="5486400" y="5167700"/>
              <a:ext cx="912730" cy="0"/>
            </a:xfrm>
            <a:prstGeom prst="line">
              <a:avLst/>
            </a:prstGeom>
            <a:noFill/>
            <a:ln w="158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grpSp>
      <p:sp>
        <p:nvSpPr>
          <p:cNvPr id="21" name="Text Box 13">
            <a:extLst>
              <a:ext uri="{FF2B5EF4-FFF2-40B4-BE49-F238E27FC236}">
                <a16:creationId xmlns:a16="http://schemas.microsoft.com/office/drawing/2014/main" id="{42666D25-F5C1-4EDB-B478-6DDFE5B0AA5C}"/>
              </a:ext>
            </a:extLst>
          </p:cNvPr>
          <p:cNvSpPr txBox="1">
            <a:spLocks noChangeArrowheads="1"/>
          </p:cNvSpPr>
          <p:nvPr/>
        </p:nvSpPr>
        <p:spPr bwMode="auto">
          <a:xfrm>
            <a:off x="313249" y="1225343"/>
            <a:ext cx="3100051" cy="2977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rIns="0">
            <a:spAutoFit/>
          </a:bodyPr>
          <a:lstStyle>
            <a:lvl1pPr marL="182563" indent="-182563">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a:spcAft>
                <a:spcPts val="300"/>
              </a:spcAft>
              <a:buSzPct val="85000"/>
            </a:pPr>
            <a:r>
              <a:rPr lang="fr-CA" sz="1500" dirty="0"/>
              <a:t>Fibres musculaires («</a:t>
            </a:r>
            <a:r>
              <a:rPr lang="fr-CA" sz="1500" b="1" i="1" dirty="0"/>
              <a:t>myocytes</a:t>
            </a:r>
            <a:r>
              <a:rPr lang="fr-CA" sz="1500" dirty="0"/>
              <a:t>») striées et courtes (environ 100 </a:t>
            </a:r>
            <a:r>
              <a:rPr lang="el-GR" sz="1500" dirty="0">
                <a:cs typeface="Arial" charset="0"/>
              </a:rPr>
              <a:t>μ</a:t>
            </a:r>
            <a:r>
              <a:rPr lang="en-CA" sz="1500" dirty="0">
                <a:cs typeface="Arial" charset="0"/>
              </a:rPr>
              <a:t>m).</a:t>
            </a:r>
            <a:endParaRPr lang="el-GR" sz="1500" dirty="0">
              <a:cs typeface="Arial" charset="0"/>
            </a:endParaRPr>
          </a:p>
          <a:p>
            <a:pPr marL="0" indent="0">
              <a:buSzPct val="85000"/>
            </a:pPr>
            <a:r>
              <a:rPr lang="fr-CA" sz="1500" dirty="0"/>
              <a:t>Unies entres elles par des </a:t>
            </a:r>
            <a:r>
              <a:rPr lang="fr-CA" sz="1500" b="1" i="1" dirty="0"/>
              <a:t>disques intercalaires</a:t>
            </a:r>
            <a:r>
              <a:rPr lang="fr-CA" sz="1500" dirty="0"/>
              <a:t> qui contiennent :</a:t>
            </a:r>
          </a:p>
          <a:p>
            <a:pPr marL="179388" lvl="1" indent="-179388">
              <a:spcBef>
                <a:spcPts val="300"/>
              </a:spcBef>
              <a:buFontTx/>
              <a:buChar char="•"/>
            </a:pPr>
            <a:r>
              <a:rPr lang="fr-CA" sz="1500" dirty="0"/>
              <a:t>Des </a:t>
            </a:r>
            <a:r>
              <a:rPr lang="fr-CA" sz="1500" b="1" dirty="0"/>
              <a:t>desmosomes </a:t>
            </a:r>
            <a:r>
              <a:rPr lang="fr-CA" sz="1500" dirty="0"/>
              <a:t>(maintiennent les cellules ensemble)</a:t>
            </a:r>
          </a:p>
          <a:p>
            <a:pPr marL="179388" lvl="1" indent="-179388">
              <a:spcBef>
                <a:spcPts val="300"/>
              </a:spcBef>
              <a:buFontTx/>
              <a:buChar char="•"/>
            </a:pPr>
            <a:r>
              <a:rPr lang="fr-CA" sz="1500" dirty="0"/>
              <a:t>Des </a:t>
            </a:r>
            <a:r>
              <a:rPr lang="fr-CA" sz="1500" b="1" dirty="0"/>
              <a:t>jonctions ouvertes</a:t>
            </a:r>
            <a:r>
              <a:rPr lang="fr-CA" sz="1500" dirty="0"/>
              <a:t> (permettent un couplage électrique entre les cellules)</a:t>
            </a:r>
            <a:endParaRPr lang="fr-CA" sz="1500" b="1" dirty="0"/>
          </a:p>
          <a:p>
            <a:pPr marL="179388" indent="0"/>
            <a:r>
              <a:rPr lang="fr-CA" sz="1500" dirty="0">
                <a:sym typeface="Symbol" pitchFamily="18" charset="2"/>
              </a:rPr>
              <a:t> Permettent au cœur de fonctionner en bloc: </a:t>
            </a:r>
            <a:r>
              <a:rPr lang="fr-CA" sz="1500" b="1" i="1" dirty="0">
                <a:sym typeface="Symbol" pitchFamily="18" charset="2"/>
              </a:rPr>
              <a:t>syncytium fonctionnel</a:t>
            </a:r>
            <a:endParaRPr lang="fr-CA" sz="1500" dirty="0">
              <a:sym typeface="Symbol" pitchFamily="18" charset="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20" name="Picture 12" descr="18-12Changes_LE.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13304"/>
          <a:stretch/>
        </p:blipFill>
        <p:spPr bwMode="auto">
          <a:xfrm>
            <a:off x="381000" y="2403311"/>
            <a:ext cx="8610600" cy="3852000"/>
          </a:xfrm>
          <a:prstGeom prst="rect">
            <a:avLst/>
          </a:prstGeom>
          <a:noFill/>
          <a:extLst>
            <a:ext uri="{909E8E84-426E-40DD-AFC4-6F175D3DCCD1}">
              <a14:hiddenFill xmlns:a14="http://schemas.microsoft.com/office/drawing/2010/main">
                <a:solidFill>
                  <a:srgbClr val="FFFFFF"/>
                </a:solidFill>
              </a14:hiddenFill>
            </a:ext>
          </a:extLst>
        </p:spPr>
      </p:pic>
      <p:sp>
        <p:nvSpPr>
          <p:cNvPr id="17413" name="Text Box 5"/>
          <p:cNvSpPr txBox="1">
            <a:spLocks noChangeArrowheads="1"/>
          </p:cNvSpPr>
          <p:nvPr/>
        </p:nvSpPr>
        <p:spPr bwMode="auto">
          <a:xfrm>
            <a:off x="152400" y="2585979"/>
            <a:ext cx="1371600" cy="314325"/>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r>
              <a:rPr lang="en-US" sz="1400" dirty="0">
                <a:solidFill>
                  <a:schemeClr val="accent2"/>
                </a:solidFill>
              </a:rPr>
              <a:t>Figure 18.15</a:t>
            </a:r>
          </a:p>
        </p:txBody>
      </p:sp>
      <p:sp>
        <p:nvSpPr>
          <p:cNvPr id="17410" name="Text Box 2"/>
          <p:cNvSpPr txBox="1">
            <a:spLocks noChangeArrowheads="1"/>
          </p:cNvSpPr>
          <p:nvPr/>
        </p:nvSpPr>
        <p:spPr bwMode="auto">
          <a:xfrm>
            <a:off x="228600" y="202709"/>
            <a:ext cx="8839200" cy="210826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9050">
                <a:solidFill>
                  <a:srgbClr val="66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61925" indent="-161925">
              <a:defRPr>
                <a:solidFill>
                  <a:schemeClr val="tx1"/>
                </a:solidFill>
                <a:latin typeface="Arial" charset="0"/>
              </a:defRPr>
            </a:lvl1pPr>
            <a:lvl2pPr marL="427038" indent="-150813">
              <a:defRPr>
                <a:solidFill>
                  <a:schemeClr val="tx1"/>
                </a:solidFill>
                <a:latin typeface="Arial" charset="0"/>
              </a:defRPr>
            </a:lvl2pPr>
            <a:lvl3pPr marL="1765300" indent="-342900">
              <a:defRPr>
                <a:solidFill>
                  <a:schemeClr val="tx1"/>
                </a:solidFill>
                <a:latin typeface="Arial" charset="0"/>
              </a:defRPr>
            </a:lvl3pPr>
            <a:lvl4pPr marL="2287588" indent="-342900">
              <a:defRPr>
                <a:solidFill>
                  <a:schemeClr val="tx1"/>
                </a:solidFill>
                <a:latin typeface="Arial" charset="0"/>
              </a:defRPr>
            </a:lvl4pPr>
            <a:lvl5pPr marL="2809875" indent="-342900">
              <a:defRPr>
                <a:solidFill>
                  <a:schemeClr val="tx1"/>
                </a:solidFill>
                <a:latin typeface="Arial" charset="0"/>
              </a:defRPr>
            </a:lvl5pPr>
            <a:lvl6pPr marL="3267075" indent="-342900" fontAlgn="base">
              <a:spcBef>
                <a:spcPct val="0"/>
              </a:spcBef>
              <a:spcAft>
                <a:spcPct val="0"/>
              </a:spcAft>
              <a:defRPr>
                <a:solidFill>
                  <a:schemeClr val="tx1"/>
                </a:solidFill>
                <a:latin typeface="Arial" charset="0"/>
              </a:defRPr>
            </a:lvl6pPr>
            <a:lvl7pPr marL="3724275" indent="-342900" fontAlgn="base">
              <a:spcBef>
                <a:spcPct val="0"/>
              </a:spcBef>
              <a:spcAft>
                <a:spcPct val="0"/>
              </a:spcAft>
              <a:defRPr>
                <a:solidFill>
                  <a:schemeClr val="tx1"/>
                </a:solidFill>
                <a:latin typeface="Arial" charset="0"/>
              </a:defRPr>
            </a:lvl7pPr>
            <a:lvl8pPr marL="4181475" indent="-342900" fontAlgn="base">
              <a:spcBef>
                <a:spcPct val="0"/>
              </a:spcBef>
              <a:spcAft>
                <a:spcPct val="0"/>
              </a:spcAft>
              <a:defRPr>
                <a:solidFill>
                  <a:schemeClr val="tx1"/>
                </a:solidFill>
                <a:latin typeface="Arial" charset="0"/>
              </a:defRPr>
            </a:lvl8pPr>
            <a:lvl9pPr marL="4638675" indent="-342900" fontAlgn="base">
              <a:spcBef>
                <a:spcPct val="0"/>
              </a:spcBef>
              <a:spcAft>
                <a:spcPct val="0"/>
              </a:spcAft>
              <a:defRPr>
                <a:solidFill>
                  <a:schemeClr val="tx1"/>
                </a:solidFill>
                <a:latin typeface="Arial" charset="0"/>
              </a:defRPr>
            </a:lvl9pPr>
          </a:lstStyle>
          <a:p>
            <a:pPr marL="981075" indent="-981075" eaLnBrk="0" hangingPunct="0">
              <a:spcBef>
                <a:spcPct val="25000"/>
              </a:spcBef>
              <a:tabLst>
                <a:tab pos="982663" algn="l"/>
              </a:tabLst>
            </a:pPr>
            <a:r>
              <a:rPr lang="en-US" sz="2000" dirty="0">
                <a:solidFill>
                  <a:srgbClr val="0000FF"/>
                </a:solidFill>
              </a:rPr>
              <a:t>6.2.5.2 	</a:t>
            </a:r>
            <a:r>
              <a:rPr lang="fr-FR" sz="2000" dirty="0">
                <a:solidFill>
                  <a:srgbClr val="0000FF"/>
                </a:solidFill>
              </a:rPr>
              <a:t>Propriétés électriques et contractiles des myocytes cardiaques</a:t>
            </a:r>
            <a:endParaRPr lang="en-US" sz="2000" dirty="0">
              <a:solidFill>
                <a:srgbClr val="0000FF"/>
              </a:solidFill>
            </a:endParaRPr>
          </a:p>
          <a:p>
            <a:pPr marL="0" indent="0" eaLnBrk="0" hangingPunct="0">
              <a:spcBef>
                <a:spcPts val="600"/>
              </a:spcBef>
              <a:buSzPct val="80000"/>
            </a:pPr>
            <a:r>
              <a:rPr lang="fr-CA" sz="1600" dirty="0"/>
              <a:t>La contraction cardiaque est déclenchée par les potentiels d’action.</a:t>
            </a:r>
          </a:p>
          <a:p>
            <a:pPr marL="0" indent="0" eaLnBrk="0" hangingPunct="0">
              <a:spcBef>
                <a:spcPts val="600"/>
              </a:spcBef>
              <a:buSzPct val="80000"/>
            </a:pPr>
            <a:r>
              <a:rPr lang="fr-CA" sz="1600" dirty="0"/>
              <a:t>La figure ci-dessous à gauche montre un potentiel d’action d’une cellule ventriculaire ainsi que sa secousse musculaire. Remarquez les deux faits suivants :</a:t>
            </a:r>
          </a:p>
          <a:p>
            <a:pPr marL="271463" lvl="1" indent="-271463" eaLnBrk="0" hangingPunct="0">
              <a:spcBef>
                <a:spcPts val="300"/>
              </a:spcBef>
            </a:pPr>
            <a:r>
              <a:rPr lang="fr-CA" sz="1600" dirty="0"/>
              <a:t>i)	Le potentiel d’action est très long (environ 250 ms !!!) : dû à la présence d’un </a:t>
            </a:r>
            <a:r>
              <a:rPr lang="fr-CA" sz="1600" i="1" dirty="0"/>
              <a:t>plateau</a:t>
            </a:r>
            <a:r>
              <a:rPr lang="fr-CA" sz="1600" dirty="0"/>
              <a:t>, lequel est généré par l’ouverture de canaux voltage-dépendants à Ca</a:t>
            </a:r>
            <a:r>
              <a:rPr lang="fr-CA" sz="1600" baseline="26000" dirty="0"/>
              <a:t>2+</a:t>
            </a:r>
            <a:r>
              <a:rPr lang="fr-CA" sz="1600" dirty="0"/>
              <a:t>.</a:t>
            </a:r>
          </a:p>
          <a:p>
            <a:pPr marL="271463" lvl="1" indent="-271463" eaLnBrk="0" hangingPunct="0">
              <a:spcBef>
                <a:spcPts val="300"/>
              </a:spcBef>
            </a:pPr>
            <a:r>
              <a:rPr lang="fr-CA" sz="1600" dirty="0"/>
              <a:t>ii)	La secousse musculaire se produit </a:t>
            </a:r>
            <a:r>
              <a:rPr lang="fr-CA" sz="1600" u="sng" dirty="0"/>
              <a:t>durant</a:t>
            </a:r>
            <a:r>
              <a:rPr lang="fr-CA" sz="1600" dirty="0"/>
              <a:t> le potentiel d’action.</a:t>
            </a:r>
          </a:p>
        </p:txBody>
      </p:sp>
      <p:sp>
        <p:nvSpPr>
          <p:cNvPr id="17414" name="Text Box 6"/>
          <p:cNvSpPr txBox="1">
            <a:spLocks noChangeArrowheads="1"/>
          </p:cNvSpPr>
          <p:nvPr/>
        </p:nvSpPr>
        <p:spPr bwMode="auto">
          <a:xfrm>
            <a:off x="1219200" y="3930486"/>
            <a:ext cx="228600" cy="2397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8000" rIns="18000" bIns="18000" anchor="ctr">
            <a:spAutoFit/>
          </a:bodyPr>
          <a:lstStyle/>
          <a:p>
            <a:pPr algn="ctr"/>
            <a:r>
              <a:rPr lang="en-CA" sz="1300" b="1" dirty="0">
                <a:latin typeface="Verdana" pitchFamily="34" charset="0"/>
                <a:sym typeface="Wingdings 2" pitchFamily="18" charset="2"/>
              </a:rPr>
              <a:t>1</a:t>
            </a:r>
          </a:p>
        </p:txBody>
      </p:sp>
      <p:sp>
        <p:nvSpPr>
          <p:cNvPr id="17416" name="Text Box 8"/>
          <p:cNvSpPr txBox="1">
            <a:spLocks noChangeArrowheads="1"/>
          </p:cNvSpPr>
          <p:nvPr/>
        </p:nvSpPr>
        <p:spPr bwMode="auto">
          <a:xfrm>
            <a:off x="1905000" y="3660611"/>
            <a:ext cx="228600" cy="2397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8000" rIns="18000" bIns="18000" anchor="ctr">
            <a:spAutoFit/>
          </a:bodyPr>
          <a:lstStyle/>
          <a:p>
            <a:pPr algn="ctr"/>
            <a:r>
              <a:rPr lang="en-CA" sz="1300" b="1" dirty="0">
                <a:latin typeface="Verdana" pitchFamily="34" charset="0"/>
                <a:sym typeface="Wingdings 2" pitchFamily="18" charset="2"/>
              </a:rPr>
              <a:t>2</a:t>
            </a:r>
          </a:p>
        </p:txBody>
      </p:sp>
      <p:sp>
        <p:nvSpPr>
          <p:cNvPr id="17417" name="Text Box 9"/>
          <p:cNvSpPr txBox="1">
            <a:spLocks noChangeArrowheads="1"/>
          </p:cNvSpPr>
          <p:nvPr/>
        </p:nvSpPr>
        <p:spPr bwMode="auto">
          <a:xfrm>
            <a:off x="2438400" y="4270211"/>
            <a:ext cx="228600" cy="2397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8000" rIns="18000" bIns="18000" anchor="ctr">
            <a:spAutoFit/>
          </a:bodyPr>
          <a:lstStyle/>
          <a:p>
            <a:pPr algn="ctr"/>
            <a:r>
              <a:rPr lang="en-CA" sz="1300" b="1" dirty="0">
                <a:latin typeface="Verdana" pitchFamily="34" charset="0"/>
                <a:sym typeface="Wingdings 2" pitchFamily="18" charset="2"/>
              </a:rPr>
              <a:t>3</a:t>
            </a:r>
          </a:p>
        </p:txBody>
      </p:sp>
      <p:sp>
        <p:nvSpPr>
          <p:cNvPr id="17418" name="Text Box 10"/>
          <p:cNvSpPr txBox="1">
            <a:spLocks noChangeArrowheads="1"/>
          </p:cNvSpPr>
          <p:nvPr/>
        </p:nvSpPr>
        <p:spPr bwMode="auto">
          <a:xfrm>
            <a:off x="3657600" y="5337011"/>
            <a:ext cx="228600" cy="239713"/>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8000" rIns="18000" bIns="18000" anchor="ctr">
            <a:spAutoFit/>
          </a:bodyPr>
          <a:lstStyle/>
          <a:p>
            <a:pPr algn="ctr"/>
            <a:r>
              <a:rPr lang="en-CA" sz="1300" b="1" dirty="0">
                <a:latin typeface="Verdana" pitchFamily="34" charset="0"/>
                <a:sym typeface="Wingdings 2" pitchFamily="18" charset="2"/>
              </a:rPr>
              <a:t>4</a:t>
            </a:r>
          </a:p>
        </p:txBody>
      </p:sp>
      <p:sp>
        <p:nvSpPr>
          <p:cNvPr id="17421" name="Text Box 13"/>
          <p:cNvSpPr txBox="1">
            <a:spLocks noChangeArrowheads="1"/>
          </p:cNvSpPr>
          <p:nvPr/>
        </p:nvSpPr>
        <p:spPr bwMode="auto">
          <a:xfrm rot="16200000">
            <a:off x="-526256" y="4075742"/>
            <a:ext cx="2241550" cy="27463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200" b="1" dirty="0"/>
              <a:t>Potentiel de membrane (mV)</a:t>
            </a:r>
          </a:p>
        </p:txBody>
      </p:sp>
      <p:sp>
        <p:nvSpPr>
          <p:cNvPr id="17422" name="Text Box 14"/>
          <p:cNvSpPr txBox="1">
            <a:spLocks noChangeArrowheads="1"/>
          </p:cNvSpPr>
          <p:nvPr/>
        </p:nvSpPr>
        <p:spPr bwMode="auto">
          <a:xfrm rot="16200000">
            <a:off x="3867944" y="3891592"/>
            <a:ext cx="2908300" cy="27463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200" b="1" dirty="0"/>
              <a:t>Perméabilité relative de la  membrane</a:t>
            </a:r>
          </a:p>
        </p:txBody>
      </p:sp>
      <p:sp>
        <p:nvSpPr>
          <p:cNvPr id="17423" name="Text Box 15"/>
          <p:cNvSpPr txBox="1">
            <a:spLocks noChangeArrowheads="1"/>
          </p:cNvSpPr>
          <p:nvPr/>
        </p:nvSpPr>
        <p:spPr bwMode="auto">
          <a:xfrm>
            <a:off x="2057400" y="5987886"/>
            <a:ext cx="1038225" cy="27463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200" b="1" dirty="0"/>
              <a:t>Temps (ms)</a:t>
            </a:r>
          </a:p>
        </p:txBody>
      </p:sp>
      <p:sp>
        <p:nvSpPr>
          <p:cNvPr id="17424" name="Text Box 16"/>
          <p:cNvSpPr txBox="1">
            <a:spLocks noChangeArrowheads="1"/>
          </p:cNvSpPr>
          <p:nvPr/>
        </p:nvSpPr>
        <p:spPr bwMode="auto">
          <a:xfrm>
            <a:off x="6781800" y="5987886"/>
            <a:ext cx="1038225" cy="27463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200" b="1" dirty="0"/>
              <a:t>Temps (ms)</a:t>
            </a:r>
          </a:p>
        </p:txBody>
      </p:sp>
      <p:sp>
        <p:nvSpPr>
          <p:cNvPr id="17425" name="Text Box 17"/>
          <p:cNvSpPr txBox="1">
            <a:spLocks noChangeArrowheads="1"/>
          </p:cNvSpPr>
          <p:nvPr/>
        </p:nvSpPr>
        <p:spPr bwMode="auto">
          <a:xfrm>
            <a:off x="3200400" y="3092286"/>
            <a:ext cx="6858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Potentiel d’action</a:t>
            </a:r>
          </a:p>
        </p:txBody>
      </p:sp>
      <p:sp>
        <p:nvSpPr>
          <p:cNvPr id="17426" name="Text Box 18"/>
          <p:cNvSpPr txBox="1">
            <a:spLocks noChangeArrowheads="1"/>
          </p:cNvSpPr>
          <p:nvPr/>
        </p:nvSpPr>
        <p:spPr bwMode="auto">
          <a:xfrm>
            <a:off x="3200400" y="3549486"/>
            <a:ext cx="6096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Plateau</a:t>
            </a:r>
          </a:p>
        </p:txBody>
      </p:sp>
      <p:sp>
        <p:nvSpPr>
          <p:cNvPr id="17427" name="Text Box 19"/>
          <p:cNvSpPr txBox="1">
            <a:spLocks noChangeArrowheads="1"/>
          </p:cNvSpPr>
          <p:nvPr/>
        </p:nvSpPr>
        <p:spPr bwMode="auto">
          <a:xfrm>
            <a:off x="3200400" y="3808249"/>
            <a:ext cx="8382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Contraction</a:t>
            </a:r>
          </a:p>
        </p:txBody>
      </p:sp>
      <p:sp>
        <p:nvSpPr>
          <p:cNvPr id="17428" name="Text Box 20"/>
          <p:cNvSpPr txBox="1">
            <a:spLocks noChangeArrowheads="1"/>
          </p:cNvSpPr>
          <p:nvPr/>
        </p:nvSpPr>
        <p:spPr bwMode="auto">
          <a:xfrm>
            <a:off x="6781800" y="2750974"/>
            <a:ext cx="21336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Perméabilité au Na</a:t>
            </a:r>
            <a:r>
              <a:rPr lang="fr-CA" sz="1000" b="1" baseline="26000" dirty="0">
                <a:latin typeface="Verdana" pitchFamily="34" charset="0"/>
              </a:rPr>
              <a:t>+</a:t>
            </a:r>
            <a:r>
              <a:rPr lang="fr-CA" sz="1000" b="1" dirty="0">
                <a:latin typeface="Verdana" pitchFamily="34" charset="0"/>
              </a:rPr>
              <a:t> (entrée)</a:t>
            </a:r>
          </a:p>
        </p:txBody>
      </p:sp>
      <p:sp>
        <p:nvSpPr>
          <p:cNvPr id="17429" name="Text Box 21"/>
          <p:cNvSpPr txBox="1">
            <a:spLocks noChangeArrowheads="1"/>
          </p:cNvSpPr>
          <p:nvPr/>
        </p:nvSpPr>
        <p:spPr bwMode="auto">
          <a:xfrm>
            <a:off x="6629400" y="3092286"/>
            <a:ext cx="2286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Perméabilité au Ca</a:t>
            </a:r>
            <a:r>
              <a:rPr lang="fr-CA" sz="1000" b="1" baseline="26000" dirty="0">
                <a:latin typeface="Verdana" pitchFamily="34" charset="0"/>
              </a:rPr>
              <a:t>2+</a:t>
            </a:r>
            <a:r>
              <a:rPr lang="fr-CA" sz="1000" b="1" dirty="0">
                <a:latin typeface="Verdana" pitchFamily="34" charset="0"/>
              </a:rPr>
              <a:t> (entrée)</a:t>
            </a:r>
          </a:p>
        </p:txBody>
      </p:sp>
      <p:sp>
        <p:nvSpPr>
          <p:cNvPr id="17430" name="Text Box 22"/>
          <p:cNvSpPr txBox="1">
            <a:spLocks noChangeArrowheads="1"/>
          </p:cNvSpPr>
          <p:nvPr/>
        </p:nvSpPr>
        <p:spPr bwMode="auto">
          <a:xfrm>
            <a:off x="7620000" y="3320886"/>
            <a:ext cx="10668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fr-CA" sz="1000" b="1" dirty="0">
                <a:latin typeface="Verdana" pitchFamily="34" charset="0"/>
              </a:rPr>
              <a:t>Perméabilité au K</a:t>
            </a:r>
            <a:r>
              <a:rPr lang="fr-CA" sz="1000" b="1" baseline="26000" dirty="0">
                <a:latin typeface="Verdana" pitchFamily="34" charset="0"/>
              </a:rPr>
              <a:t>+</a:t>
            </a:r>
            <a:r>
              <a:rPr lang="fr-CA" sz="1000" b="1" dirty="0">
                <a:latin typeface="Verdana" pitchFamily="34" charset="0"/>
              </a:rPr>
              <a:t> (sortie)</a:t>
            </a:r>
          </a:p>
        </p:txBody>
      </p:sp>
      <p:sp>
        <p:nvSpPr>
          <p:cNvPr id="17431" name="Text Box 23"/>
          <p:cNvSpPr txBox="1">
            <a:spLocks noChangeArrowheads="1"/>
          </p:cNvSpPr>
          <p:nvPr/>
        </p:nvSpPr>
        <p:spPr bwMode="auto">
          <a:xfrm>
            <a:off x="1981200" y="5027449"/>
            <a:ext cx="828675" cy="549275"/>
          </a:xfrm>
          <a:prstGeom prst="rect">
            <a:avLst/>
          </a:prstGeom>
          <a:solidFill>
            <a:srgbClr val="A5CDE9"/>
          </a:solidFill>
          <a:ln>
            <a:noFill/>
          </a:ln>
          <a:effectLst/>
        </p:spPr>
        <p:txBody>
          <a:bodyPr wrap="square" lIns="3600" rIns="3600">
            <a:spAutoFit/>
          </a:bodyPr>
          <a:lstStyle/>
          <a:p>
            <a:pPr algn="ctr"/>
            <a:r>
              <a:rPr lang="fr-CA" sz="1000" b="1" dirty="0">
                <a:latin typeface="Verdana" pitchFamily="34" charset="0"/>
              </a:rPr>
              <a:t>Période réfractaire absolue</a:t>
            </a:r>
          </a:p>
        </p:txBody>
      </p:sp>
      <p:sp>
        <p:nvSpPr>
          <p:cNvPr id="2" name="ZoneTexte 1"/>
          <p:cNvSpPr txBox="1"/>
          <p:nvPr/>
        </p:nvSpPr>
        <p:spPr>
          <a:xfrm>
            <a:off x="448350" y="5805324"/>
            <a:ext cx="389850" cy="369332"/>
          </a:xfrm>
          <a:prstGeom prst="rect">
            <a:avLst/>
          </a:prstGeom>
          <a:noFill/>
        </p:spPr>
        <p:txBody>
          <a:bodyPr wrap="none" rtlCol="0">
            <a:spAutoFit/>
          </a:bodyPr>
          <a:lstStyle/>
          <a:p>
            <a:r>
              <a:rPr lang="fr-CA" b="1" dirty="0"/>
              <a:t>a)</a:t>
            </a:r>
          </a:p>
        </p:txBody>
      </p:sp>
      <p:sp>
        <p:nvSpPr>
          <p:cNvPr id="21" name="ZoneTexte 20"/>
          <p:cNvSpPr txBox="1"/>
          <p:nvPr/>
        </p:nvSpPr>
        <p:spPr>
          <a:xfrm>
            <a:off x="5181600" y="5836280"/>
            <a:ext cx="402674" cy="369332"/>
          </a:xfrm>
          <a:prstGeom prst="rect">
            <a:avLst/>
          </a:prstGeom>
          <a:noFill/>
        </p:spPr>
        <p:txBody>
          <a:bodyPr wrap="none" rtlCol="0">
            <a:spAutoFit/>
          </a:bodyPr>
          <a:lstStyle/>
          <a:p>
            <a:r>
              <a:rPr lang="fr-CA" b="1" dirty="0"/>
              <a:t>b)</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47" name="Text Box 15"/>
          <p:cNvSpPr txBox="1">
            <a:spLocks noChangeArrowheads="1"/>
          </p:cNvSpPr>
          <p:nvPr/>
        </p:nvSpPr>
        <p:spPr bwMode="auto">
          <a:xfrm>
            <a:off x="228600" y="228600"/>
            <a:ext cx="8839200" cy="3361671"/>
          </a:xfrm>
          <a:prstGeom prst="rect">
            <a:avLst/>
          </a:prstGeom>
          <a:solidFill>
            <a:schemeClr val="bg1"/>
          </a:solid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108000" bIns="36000">
            <a:spAutoFit/>
          </a:bodyPr>
          <a:lstStyle>
            <a:lvl1pPr marL="223838" indent="-223838">
              <a:defRPr>
                <a:solidFill>
                  <a:schemeClr val="tx1"/>
                </a:solidFill>
                <a:latin typeface="Arial" charset="0"/>
              </a:defRPr>
            </a:lvl1pPr>
            <a:lvl2pPr marL="752475" indent="-406400">
              <a:defRPr>
                <a:solidFill>
                  <a:schemeClr val="tx1"/>
                </a:solidFill>
                <a:latin typeface="Arial" charset="0"/>
              </a:defRPr>
            </a:lvl2pPr>
            <a:lvl3pPr marL="1422400" indent="-342900">
              <a:defRPr>
                <a:solidFill>
                  <a:schemeClr val="tx1"/>
                </a:solidFill>
                <a:latin typeface="Arial" charset="0"/>
              </a:defRPr>
            </a:lvl3pPr>
            <a:lvl4pPr marL="1944688" indent="-342900">
              <a:defRPr>
                <a:solidFill>
                  <a:schemeClr val="tx1"/>
                </a:solidFill>
                <a:latin typeface="Arial" charset="0"/>
              </a:defRPr>
            </a:lvl4pPr>
            <a:lvl5pPr marL="2466975" indent="-342900">
              <a:defRPr>
                <a:solidFill>
                  <a:schemeClr val="tx1"/>
                </a:solidFill>
                <a:latin typeface="Arial" charset="0"/>
              </a:defRPr>
            </a:lvl5pPr>
            <a:lvl6pPr marL="2924175" indent="-342900" fontAlgn="base">
              <a:spcBef>
                <a:spcPct val="0"/>
              </a:spcBef>
              <a:spcAft>
                <a:spcPct val="0"/>
              </a:spcAft>
              <a:defRPr>
                <a:solidFill>
                  <a:schemeClr val="tx1"/>
                </a:solidFill>
                <a:latin typeface="Arial" charset="0"/>
              </a:defRPr>
            </a:lvl6pPr>
            <a:lvl7pPr marL="3381375" indent="-342900" fontAlgn="base">
              <a:spcBef>
                <a:spcPct val="0"/>
              </a:spcBef>
              <a:spcAft>
                <a:spcPct val="0"/>
              </a:spcAft>
              <a:defRPr>
                <a:solidFill>
                  <a:schemeClr val="tx1"/>
                </a:solidFill>
                <a:latin typeface="Arial" charset="0"/>
              </a:defRPr>
            </a:lvl7pPr>
            <a:lvl8pPr marL="3838575" indent="-342900" fontAlgn="base">
              <a:spcBef>
                <a:spcPct val="0"/>
              </a:spcBef>
              <a:spcAft>
                <a:spcPct val="0"/>
              </a:spcAft>
              <a:defRPr>
                <a:solidFill>
                  <a:schemeClr val="tx1"/>
                </a:solidFill>
                <a:latin typeface="Arial" charset="0"/>
              </a:defRPr>
            </a:lvl8pPr>
            <a:lvl9pPr marL="4295775" indent="-342900" fontAlgn="base">
              <a:spcBef>
                <a:spcPct val="0"/>
              </a:spcBef>
              <a:spcAft>
                <a:spcPct val="0"/>
              </a:spcAft>
              <a:defRPr>
                <a:solidFill>
                  <a:schemeClr val="tx1"/>
                </a:solidFill>
                <a:latin typeface="Arial" charset="0"/>
              </a:defRPr>
            </a:lvl9pPr>
          </a:lstStyle>
          <a:p>
            <a:pPr eaLnBrk="0" hangingPunct="0">
              <a:lnSpc>
                <a:spcPct val="75000"/>
              </a:lnSpc>
              <a:spcBef>
                <a:spcPts val="0"/>
              </a:spcBef>
              <a:buSzPct val="115000"/>
              <a:buFontTx/>
              <a:buChar char="•"/>
            </a:pPr>
            <a:r>
              <a:rPr lang="fr-CA" sz="2000" b="1" dirty="0"/>
              <a:t>Phases du potentiel d’action :</a:t>
            </a:r>
          </a:p>
          <a:p>
            <a:pPr marL="627063" lvl="1" indent="-373063" eaLnBrk="0" hangingPunct="0">
              <a:spcBef>
                <a:spcPct val="25000"/>
              </a:spcBef>
              <a:buSzPct val="115000"/>
            </a:pPr>
            <a:r>
              <a:rPr lang="fr-CA" sz="1600" b="1" dirty="0"/>
              <a:t>(1)</a:t>
            </a:r>
            <a:r>
              <a:rPr lang="fr-CA" sz="1600" dirty="0"/>
              <a:t> 	</a:t>
            </a:r>
            <a:r>
              <a:rPr lang="fr-CA" sz="1600" b="1" dirty="0"/>
              <a:t>Phase de dépolarisation rapide :</a:t>
            </a:r>
            <a:r>
              <a:rPr lang="fr-CA" sz="1600" dirty="0"/>
              <a:t> ouverture de canaux à Na</a:t>
            </a:r>
            <a:r>
              <a:rPr lang="fr-CA" sz="1600" baseline="30000" dirty="0"/>
              <a:t>+</a:t>
            </a:r>
            <a:r>
              <a:rPr lang="fr-CA" sz="1600" dirty="0"/>
              <a:t> voltage-dépendants</a:t>
            </a:r>
          </a:p>
          <a:p>
            <a:pPr marL="627063" lvl="1" indent="-280988" eaLnBrk="0" hangingPunct="0">
              <a:buSzPct val="115000"/>
            </a:pPr>
            <a:r>
              <a:rPr lang="fr-CA" sz="1600" dirty="0"/>
              <a:t>	</a:t>
            </a:r>
            <a:r>
              <a:rPr lang="fr-CA" sz="1600" dirty="0">
                <a:sym typeface="Symbol" pitchFamily="18" charset="2"/>
              </a:rPr>
              <a:t> Entrée d’ions Na</a:t>
            </a:r>
            <a:r>
              <a:rPr lang="fr-CA" sz="1600" baseline="30000" dirty="0">
                <a:sym typeface="Symbol" pitchFamily="18" charset="2"/>
              </a:rPr>
              <a:t>+</a:t>
            </a:r>
            <a:endParaRPr lang="fr-CA" sz="1600" dirty="0">
              <a:sym typeface="Symbol" pitchFamily="18" charset="2"/>
            </a:endParaRPr>
          </a:p>
          <a:p>
            <a:pPr marL="627063" lvl="1" indent="-373063" eaLnBrk="0" hangingPunct="0">
              <a:spcBef>
                <a:spcPts val="1200"/>
              </a:spcBef>
              <a:buSzPct val="115000"/>
            </a:pPr>
            <a:r>
              <a:rPr lang="fr-CA" sz="1600" b="1" dirty="0">
                <a:sym typeface="Symbol" pitchFamily="18" charset="2"/>
              </a:rPr>
              <a:t>(2) 	Plateau :</a:t>
            </a:r>
            <a:r>
              <a:rPr lang="fr-CA" sz="1600" dirty="0">
                <a:sym typeface="Symbol" pitchFamily="18" charset="2"/>
              </a:rPr>
              <a:t> ouverture de canaux à Ca</a:t>
            </a:r>
            <a:r>
              <a:rPr lang="fr-CA" sz="1600" baseline="30000" dirty="0">
                <a:sym typeface="Symbol" pitchFamily="18" charset="2"/>
              </a:rPr>
              <a:t>2+</a:t>
            </a:r>
            <a:r>
              <a:rPr lang="fr-CA" sz="1600" dirty="0">
                <a:sym typeface="Symbol" pitchFamily="18" charset="2"/>
              </a:rPr>
              <a:t> voltage-dépendants</a:t>
            </a:r>
          </a:p>
          <a:p>
            <a:pPr marL="627063" lvl="1" indent="-373063" eaLnBrk="0" hangingPunct="0">
              <a:buSzPct val="115000"/>
            </a:pPr>
            <a:r>
              <a:rPr lang="fr-CA" sz="1600" dirty="0">
                <a:sym typeface="Symbol" pitchFamily="18" charset="2"/>
              </a:rPr>
              <a:t>	La perméabilité membrane aux ions Na</a:t>
            </a:r>
            <a:r>
              <a:rPr lang="fr-CA" sz="1600" baseline="30000" dirty="0">
                <a:sym typeface="Symbol" pitchFamily="18" charset="2"/>
              </a:rPr>
              <a:t>+</a:t>
            </a:r>
            <a:r>
              <a:rPr lang="fr-CA" sz="1600" dirty="0">
                <a:sym typeface="Symbol" pitchFamily="18" charset="2"/>
              </a:rPr>
              <a:t> diminue. Cependant, le potentiel de membrane ne retourne pas à des valeurs négatives à cause de l’ouverture de </a:t>
            </a:r>
            <a:r>
              <a:rPr lang="fr-CA" sz="1600" i="1" dirty="0">
                <a:sym typeface="Symbol" pitchFamily="18" charset="2"/>
              </a:rPr>
              <a:t>canaux lents à</a:t>
            </a:r>
            <a:r>
              <a:rPr lang="fr-CA" sz="1600" i="1" dirty="0"/>
              <a:t> Ca</a:t>
            </a:r>
            <a:r>
              <a:rPr lang="fr-CA" sz="1600" i="1" baseline="30000" dirty="0"/>
              <a:t>2+</a:t>
            </a:r>
            <a:r>
              <a:rPr lang="fr-CA" sz="1600" i="1" dirty="0"/>
              <a:t>.</a:t>
            </a:r>
          </a:p>
          <a:p>
            <a:pPr marL="627063" lvl="1" indent="-280988" eaLnBrk="0" hangingPunct="0">
              <a:buSzPct val="115000"/>
            </a:pPr>
            <a:r>
              <a:rPr lang="fr-CA" sz="1600" dirty="0">
                <a:sym typeface="Symbol" pitchFamily="18" charset="2"/>
              </a:rPr>
              <a:t>	 Entrée d’ions Ca</a:t>
            </a:r>
            <a:r>
              <a:rPr lang="fr-CA" sz="1600" baseline="30000" dirty="0">
                <a:sym typeface="Symbol" pitchFamily="18" charset="2"/>
              </a:rPr>
              <a:t>2+</a:t>
            </a:r>
            <a:endParaRPr lang="fr-CA" sz="1600" dirty="0">
              <a:sym typeface="Symbol" pitchFamily="18" charset="2"/>
            </a:endParaRPr>
          </a:p>
          <a:p>
            <a:pPr marL="627063" lvl="1" indent="-373063" eaLnBrk="0" hangingPunct="0">
              <a:spcBef>
                <a:spcPts val="1200"/>
              </a:spcBef>
              <a:buSzPct val="115000"/>
            </a:pPr>
            <a:r>
              <a:rPr lang="fr-CA" sz="1600" b="1" dirty="0">
                <a:sym typeface="Symbol" pitchFamily="18" charset="2"/>
              </a:rPr>
              <a:t>(3)	Phase de repolarisation : </a:t>
            </a:r>
            <a:r>
              <a:rPr lang="fr-CA" sz="1600" dirty="0">
                <a:sym typeface="Symbol" pitchFamily="18" charset="2"/>
              </a:rPr>
              <a:t>ouverture de canaux à K</a:t>
            </a:r>
            <a:r>
              <a:rPr lang="fr-CA" sz="1600" baseline="30000" dirty="0">
                <a:sym typeface="Symbol" pitchFamily="18" charset="2"/>
              </a:rPr>
              <a:t>+ </a:t>
            </a:r>
            <a:r>
              <a:rPr lang="fr-CA" sz="1600" dirty="0">
                <a:sym typeface="Symbol" pitchFamily="18" charset="2"/>
              </a:rPr>
              <a:t>voltage-dépendants</a:t>
            </a:r>
          </a:p>
          <a:p>
            <a:pPr marL="627063" lvl="1" indent="-280988" eaLnBrk="0" hangingPunct="0">
              <a:buSzPct val="115000"/>
            </a:pPr>
            <a:r>
              <a:rPr lang="fr-CA" sz="1600" dirty="0">
                <a:sym typeface="Symbol" pitchFamily="18" charset="2"/>
              </a:rPr>
              <a:t>	 Sortie d’ions K</a:t>
            </a:r>
            <a:r>
              <a:rPr lang="fr-CA" sz="1600" baseline="30000" dirty="0">
                <a:sym typeface="Symbol" pitchFamily="18" charset="2"/>
              </a:rPr>
              <a:t>+</a:t>
            </a:r>
            <a:endParaRPr lang="fr-CA" sz="1600" dirty="0">
              <a:sym typeface="Symbol" pitchFamily="18" charset="2"/>
            </a:endParaRPr>
          </a:p>
          <a:p>
            <a:pPr marL="627063" lvl="1" indent="-373063" eaLnBrk="0" hangingPunct="0">
              <a:spcBef>
                <a:spcPts val="1200"/>
              </a:spcBef>
              <a:buSzPct val="115000"/>
            </a:pPr>
            <a:r>
              <a:rPr lang="fr-CA" sz="1600" b="1" dirty="0">
                <a:sym typeface="Symbol" pitchFamily="18" charset="2"/>
              </a:rPr>
              <a:t>(4)	Potentiel de repos </a:t>
            </a:r>
            <a:r>
              <a:rPr lang="fr-CA" sz="1600" dirty="0">
                <a:sym typeface="Symbol" pitchFamily="18" charset="2"/>
              </a:rPr>
              <a:t>(aussi appelé</a:t>
            </a:r>
            <a:r>
              <a:rPr lang="fr-CA" sz="1600" b="1" dirty="0">
                <a:sym typeface="Symbol" pitchFamily="18" charset="2"/>
              </a:rPr>
              <a:t> </a:t>
            </a:r>
            <a:r>
              <a:rPr lang="fr-CA" sz="1600" b="1" i="1" dirty="0">
                <a:sym typeface="Symbol" pitchFamily="18" charset="2"/>
              </a:rPr>
              <a:t>potentiel diastolique </a:t>
            </a:r>
            <a:r>
              <a:rPr lang="fr-CA" sz="1600" b="1" dirty="0">
                <a:sym typeface="Symbol" pitchFamily="18" charset="2"/>
              </a:rPr>
              <a:t>:</a:t>
            </a:r>
            <a:r>
              <a:rPr lang="fr-CA" sz="1600" dirty="0">
                <a:sym typeface="Symbol" pitchFamily="18" charset="2"/>
              </a:rPr>
              <a:t> = environ -85 mV)</a:t>
            </a:r>
          </a:p>
          <a:p>
            <a:pPr marL="896938" lvl="1" indent="-263525" eaLnBrk="0" hangingPunct="0">
              <a:buSzPct val="115000"/>
            </a:pPr>
            <a:r>
              <a:rPr lang="fr-CA" sz="1600" dirty="0">
                <a:sym typeface="Symbol" pitchFamily="18" charset="2"/>
              </a:rPr>
              <a:t>	La perméabilité aux ions K</a:t>
            </a:r>
            <a:r>
              <a:rPr lang="fr-CA" sz="1600" baseline="30000" dirty="0">
                <a:sym typeface="Symbol" pitchFamily="18" charset="2"/>
              </a:rPr>
              <a:t>+</a:t>
            </a:r>
            <a:r>
              <a:rPr lang="fr-CA" sz="1600" dirty="0">
                <a:sym typeface="Symbol" pitchFamily="18" charset="2"/>
              </a:rPr>
              <a:t> est beaucoup plus grande que celle aux ions Na</a:t>
            </a:r>
            <a:r>
              <a:rPr lang="fr-CA" sz="1600" baseline="30000" dirty="0">
                <a:sym typeface="Symbol" pitchFamily="18" charset="2"/>
              </a:rPr>
              <a:t>+</a:t>
            </a:r>
            <a:r>
              <a:rPr lang="fr-CA" sz="1600" dirty="0">
                <a:sym typeface="Symbol" pitchFamily="18" charset="2"/>
              </a:rPr>
              <a:t> et Ca</a:t>
            </a:r>
            <a:r>
              <a:rPr lang="fr-CA" sz="1600" baseline="30000" dirty="0">
                <a:sym typeface="Symbol" pitchFamily="18" charset="2"/>
              </a:rPr>
              <a:t>2+</a:t>
            </a:r>
            <a:endParaRPr lang="fr-CA" sz="1600" b="1" dirty="0">
              <a:sym typeface="Symbol" pitchFamily="18" charset="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381000" y="762000"/>
            <a:ext cx="8642350" cy="5364163"/>
            <a:chOff x="273050" y="657225"/>
            <a:chExt cx="8642350" cy="5364163"/>
          </a:xfrm>
        </p:grpSpPr>
        <p:pic>
          <p:nvPicPr>
            <p:cNvPr id="30" name="Picture 2" descr="figure_18_23_unlabeled"/>
            <p:cNvPicPr>
              <a:picLocks noChangeAspect="1" noChangeArrowheads="1"/>
            </p:cNvPicPr>
            <p:nvPr/>
          </p:nvPicPr>
          <p:blipFill>
            <a:blip r:embed="rId2" cstate="print"/>
            <a:srcRect b="3209"/>
            <a:stretch>
              <a:fillRect/>
            </a:stretch>
          </p:blipFill>
          <p:spPr bwMode="auto">
            <a:xfrm>
              <a:off x="273050" y="657225"/>
              <a:ext cx="8597900" cy="5364163"/>
            </a:xfrm>
            <a:prstGeom prst="rect">
              <a:avLst/>
            </a:prstGeom>
            <a:noFill/>
            <a:ln w="9525">
              <a:noFill/>
              <a:miter lim="800000"/>
              <a:headEnd/>
              <a:tailEnd/>
            </a:ln>
          </p:spPr>
        </p:pic>
        <p:sp>
          <p:nvSpPr>
            <p:cNvPr id="31" name="Line 4"/>
            <p:cNvSpPr>
              <a:spLocks noChangeShapeType="1"/>
            </p:cNvSpPr>
            <p:nvPr/>
          </p:nvSpPr>
          <p:spPr bwMode="auto">
            <a:xfrm flipV="1">
              <a:off x="935038" y="1008063"/>
              <a:ext cx="0" cy="236537"/>
            </a:xfrm>
            <a:prstGeom prst="line">
              <a:avLst/>
            </a:prstGeom>
            <a:noFill/>
            <a:ln w="12700">
              <a:solidFill>
                <a:schemeClr val="tx1"/>
              </a:solidFill>
              <a:round/>
              <a:headEnd/>
              <a:tailEnd/>
            </a:ln>
          </p:spPr>
          <p:txBody>
            <a:bodyPr wrap="none" anchor="ctr"/>
            <a:lstStyle/>
            <a:p>
              <a:endParaRPr lang="fr-CA" dirty="0"/>
            </a:p>
          </p:txBody>
        </p:sp>
        <p:sp>
          <p:nvSpPr>
            <p:cNvPr id="32" name="Freeform 5"/>
            <p:cNvSpPr>
              <a:spLocks/>
            </p:cNvSpPr>
            <p:nvPr/>
          </p:nvSpPr>
          <p:spPr bwMode="auto">
            <a:xfrm>
              <a:off x="1482725" y="1333500"/>
              <a:ext cx="373063" cy="185738"/>
            </a:xfrm>
            <a:custGeom>
              <a:avLst/>
              <a:gdLst>
                <a:gd name="T0" fmla="*/ 2147483647 w 235"/>
                <a:gd name="T1" fmla="*/ 0 h 117"/>
                <a:gd name="T2" fmla="*/ 2147483647 w 235"/>
                <a:gd name="T3" fmla="*/ 0 h 117"/>
                <a:gd name="T4" fmla="*/ 0 w 235"/>
                <a:gd name="T5" fmla="*/ 2147483647 h 117"/>
                <a:gd name="T6" fmla="*/ 0 60000 65536"/>
                <a:gd name="T7" fmla="*/ 0 60000 65536"/>
                <a:gd name="T8" fmla="*/ 0 60000 65536"/>
                <a:gd name="T9" fmla="*/ 0 w 235"/>
                <a:gd name="T10" fmla="*/ 0 h 117"/>
                <a:gd name="T11" fmla="*/ 235 w 235"/>
                <a:gd name="T12" fmla="*/ 117 h 117"/>
              </a:gdLst>
              <a:ahLst/>
              <a:cxnLst>
                <a:cxn ang="T6">
                  <a:pos x="T0" y="T1"/>
                </a:cxn>
                <a:cxn ang="T7">
                  <a:pos x="T2" y="T3"/>
                </a:cxn>
                <a:cxn ang="T8">
                  <a:pos x="T4" y="T5"/>
                </a:cxn>
              </a:cxnLst>
              <a:rect l="T9" t="T10" r="T11" b="T12"/>
              <a:pathLst>
                <a:path w="235" h="117">
                  <a:moveTo>
                    <a:pt x="235" y="0"/>
                  </a:moveTo>
                  <a:lnTo>
                    <a:pt x="146" y="0"/>
                  </a:lnTo>
                  <a:lnTo>
                    <a:pt x="0" y="117"/>
                  </a:lnTo>
                </a:path>
              </a:pathLst>
            </a:custGeom>
            <a:noFill/>
            <a:ln w="12700" cap="flat" cmpd="sng">
              <a:solidFill>
                <a:schemeClr val="tx1"/>
              </a:solidFill>
              <a:prstDash val="solid"/>
              <a:round/>
              <a:headEnd type="none" w="med" len="med"/>
              <a:tailEnd type="none" w="med" len="med"/>
            </a:ln>
          </p:spPr>
          <p:txBody>
            <a:bodyPr wrap="none" anchor="ctr"/>
            <a:lstStyle/>
            <a:p>
              <a:endParaRPr lang="fr-CA" dirty="0"/>
            </a:p>
          </p:txBody>
        </p:sp>
        <p:sp>
          <p:nvSpPr>
            <p:cNvPr id="33" name="Line 6"/>
            <p:cNvSpPr>
              <a:spLocks noChangeShapeType="1"/>
            </p:cNvSpPr>
            <p:nvPr/>
          </p:nvSpPr>
          <p:spPr bwMode="auto">
            <a:xfrm flipV="1">
              <a:off x="4491038" y="1112838"/>
              <a:ext cx="0" cy="203200"/>
            </a:xfrm>
            <a:prstGeom prst="line">
              <a:avLst/>
            </a:prstGeom>
            <a:noFill/>
            <a:ln w="12700">
              <a:solidFill>
                <a:schemeClr val="tx1"/>
              </a:solidFill>
              <a:round/>
              <a:headEnd/>
              <a:tailEnd/>
            </a:ln>
          </p:spPr>
          <p:txBody>
            <a:bodyPr wrap="none" anchor="ctr"/>
            <a:lstStyle/>
            <a:p>
              <a:endParaRPr lang="fr-CA" dirty="0"/>
            </a:p>
          </p:txBody>
        </p:sp>
        <p:sp>
          <p:nvSpPr>
            <p:cNvPr id="34" name="Freeform 7"/>
            <p:cNvSpPr>
              <a:spLocks/>
            </p:cNvSpPr>
            <p:nvPr/>
          </p:nvSpPr>
          <p:spPr bwMode="auto">
            <a:xfrm>
              <a:off x="7797800" y="1227138"/>
              <a:ext cx="465138" cy="215900"/>
            </a:xfrm>
            <a:custGeom>
              <a:avLst/>
              <a:gdLst>
                <a:gd name="T0" fmla="*/ 0 w 293"/>
                <a:gd name="T1" fmla="*/ 2147483647 h 136"/>
                <a:gd name="T2" fmla="*/ 2147483647 w 293"/>
                <a:gd name="T3" fmla="*/ 0 h 136"/>
                <a:gd name="T4" fmla="*/ 2147483647 w 293"/>
                <a:gd name="T5" fmla="*/ 0 h 136"/>
                <a:gd name="T6" fmla="*/ 0 60000 65536"/>
                <a:gd name="T7" fmla="*/ 0 60000 65536"/>
                <a:gd name="T8" fmla="*/ 0 60000 65536"/>
                <a:gd name="T9" fmla="*/ 0 w 293"/>
                <a:gd name="T10" fmla="*/ 0 h 136"/>
                <a:gd name="T11" fmla="*/ 293 w 293"/>
                <a:gd name="T12" fmla="*/ 136 h 136"/>
              </a:gdLst>
              <a:ahLst/>
              <a:cxnLst>
                <a:cxn ang="T6">
                  <a:pos x="T0" y="T1"/>
                </a:cxn>
                <a:cxn ang="T7">
                  <a:pos x="T2" y="T3"/>
                </a:cxn>
                <a:cxn ang="T8">
                  <a:pos x="T4" y="T5"/>
                </a:cxn>
              </a:cxnLst>
              <a:rect l="T9" t="T10" r="T11" b="T12"/>
              <a:pathLst>
                <a:path w="293" h="136">
                  <a:moveTo>
                    <a:pt x="0" y="136"/>
                  </a:moveTo>
                  <a:lnTo>
                    <a:pt x="203" y="0"/>
                  </a:lnTo>
                  <a:lnTo>
                    <a:pt x="293" y="0"/>
                  </a:lnTo>
                </a:path>
              </a:pathLst>
            </a:custGeom>
            <a:noFill/>
            <a:ln w="12700" cap="flat" cmpd="sng">
              <a:solidFill>
                <a:schemeClr val="tx1"/>
              </a:solidFill>
              <a:prstDash val="solid"/>
              <a:round/>
              <a:headEnd type="none" w="med" len="med"/>
              <a:tailEnd type="none" w="med" len="med"/>
            </a:ln>
          </p:spPr>
          <p:txBody>
            <a:bodyPr wrap="none" anchor="ctr"/>
            <a:lstStyle/>
            <a:p>
              <a:endParaRPr lang="fr-CA" dirty="0"/>
            </a:p>
          </p:txBody>
        </p:sp>
        <p:sp>
          <p:nvSpPr>
            <p:cNvPr id="35" name="Freeform 8"/>
            <p:cNvSpPr>
              <a:spLocks/>
            </p:cNvSpPr>
            <p:nvPr/>
          </p:nvSpPr>
          <p:spPr bwMode="auto">
            <a:xfrm>
              <a:off x="6942138" y="4800600"/>
              <a:ext cx="593725" cy="254000"/>
            </a:xfrm>
            <a:custGeom>
              <a:avLst/>
              <a:gdLst>
                <a:gd name="T0" fmla="*/ 2147483647 w 374"/>
                <a:gd name="T1" fmla="*/ 2147483647 h 160"/>
                <a:gd name="T2" fmla="*/ 2147483647 w 374"/>
                <a:gd name="T3" fmla="*/ 0 h 160"/>
                <a:gd name="T4" fmla="*/ 0 w 374"/>
                <a:gd name="T5" fmla="*/ 2147483647 h 160"/>
                <a:gd name="T6" fmla="*/ 0 60000 65536"/>
                <a:gd name="T7" fmla="*/ 0 60000 65536"/>
                <a:gd name="T8" fmla="*/ 0 60000 65536"/>
                <a:gd name="T9" fmla="*/ 0 w 374"/>
                <a:gd name="T10" fmla="*/ 0 h 160"/>
                <a:gd name="T11" fmla="*/ 374 w 374"/>
                <a:gd name="T12" fmla="*/ 160 h 160"/>
              </a:gdLst>
              <a:ahLst/>
              <a:cxnLst>
                <a:cxn ang="T6">
                  <a:pos x="T0" y="T1"/>
                </a:cxn>
                <a:cxn ang="T7">
                  <a:pos x="T2" y="T3"/>
                </a:cxn>
                <a:cxn ang="T8">
                  <a:pos x="T4" y="T5"/>
                </a:cxn>
              </a:cxnLst>
              <a:rect l="T9" t="T10" r="T11" b="T12"/>
              <a:pathLst>
                <a:path w="374" h="160">
                  <a:moveTo>
                    <a:pt x="374" y="3"/>
                  </a:moveTo>
                  <a:lnTo>
                    <a:pt x="288" y="0"/>
                  </a:lnTo>
                  <a:lnTo>
                    <a:pt x="0" y="160"/>
                  </a:lnTo>
                </a:path>
              </a:pathLst>
            </a:custGeom>
            <a:noFill/>
            <a:ln w="12700" cap="flat" cmpd="sng">
              <a:solidFill>
                <a:schemeClr val="tx1"/>
              </a:solidFill>
              <a:prstDash val="solid"/>
              <a:round/>
              <a:headEnd type="none" w="med" len="med"/>
              <a:tailEnd type="none" w="med" len="med"/>
            </a:ln>
          </p:spPr>
          <p:txBody>
            <a:bodyPr wrap="none" anchor="ctr"/>
            <a:lstStyle/>
            <a:p>
              <a:endParaRPr lang="fr-CA" dirty="0"/>
            </a:p>
          </p:txBody>
        </p:sp>
        <p:sp>
          <p:nvSpPr>
            <p:cNvPr id="36" name="Line 9"/>
            <p:cNvSpPr>
              <a:spLocks noChangeShapeType="1"/>
            </p:cNvSpPr>
            <p:nvPr/>
          </p:nvSpPr>
          <p:spPr bwMode="auto">
            <a:xfrm flipH="1">
              <a:off x="7772400" y="5232400"/>
              <a:ext cx="131763" cy="0"/>
            </a:xfrm>
            <a:prstGeom prst="line">
              <a:avLst/>
            </a:prstGeom>
            <a:noFill/>
            <a:ln w="12700">
              <a:solidFill>
                <a:schemeClr val="tx1"/>
              </a:solidFill>
              <a:round/>
              <a:headEnd/>
              <a:tailEnd/>
            </a:ln>
          </p:spPr>
          <p:txBody>
            <a:bodyPr wrap="none" anchor="ctr"/>
            <a:lstStyle/>
            <a:p>
              <a:endParaRPr lang="fr-CA" dirty="0"/>
            </a:p>
          </p:txBody>
        </p:sp>
        <p:sp>
          <p:nvSpPr>
            <p:cNvPr id="37" name="Freeform 10"/>
            <p:cNvSpPr>
              <a:spLocks/>
            </p:cNvSpPr>
            <p:nvPr/>
          </p:nvSpPr>
          <p:spPr bwMode="auto">
            <a:xfrm>
              <a:off x="2827338" y="5005388"/>
              <a:ext cx="906462" cy="239712"/>
            </a:xfrm>
            <a:custGeom>
              <a:avLst/>
              <a:gdLst>
                <a:gd name="T0" fmla="*/ 0 w 571"/>
                <a:gd name="T1" fmla="*/ 2147483647 h 151"/>
                <a:gd name="T2" fmla="*/ 2147483647 w 571"/>
                <a:gd name="T3" fmla="*/ 2147483647 h 151"/>
                <a:gd name="T4" fmla="*/ 2147483647 w 571"/>
                <a:gd name="T5" fmla="*/ 0 h 151"/>
                <a:gd name="T6" fmla="*/ 0 60000 65536"/>
                <a:gd name="T7" fmla="*/ 0 60000 65536"/>
                <a:gd name="T8" fmla="*/ 0 60000 65536"/>
                <a:gd name="T9" fmla="*/ 0 w 571"/>
                <a:gd name="T10" fmla="*/ 0 h 151"/>
                <a:gd name="T11" fmla="*/ 571 w 571"/>
                <a:gd name="T12" fmla="*/ 151 h 151"/>
              </a:gdLst>
              <a:ahLst/>
              <a:cxnLst>
                <a:cxn ang="T6">
                  <a:pos x="T0" y="T1"/>
                </a:cxn>
                <a:cxn ang="T7">
                  <a:pos x="T2" y="T3"/>
                </a:cxn>
                <a:cxn ang="T8">
                  <a:pos x="T4" y="T5"/>
                </a:cxn>
              </a:cxnLst>
              <a:rect l="T9" t="T10" r="T11" b="T12"/>
              <a:pathLst>
                <a:path w="571" h="151">
                  <a:moveTo>
                    <a:pt x="0" y="149"/>
                  </a:moveTo>
                  <a:lnTo>
                    <a:pt x="96" y="151"/>
                  </a:lnTo>
                  <a:lnTo>
                    <a:pt x="571" y="0"/>
                  </a:lnTo>
                </a:path>
              </a:pathLst>
            </a:custGeom>
            <a:noFill/>
            <a:ln w="12700" cap="flat" cmpd="sng">
              <a:solidFill>
                <a:srgbClr val="530068"/>
              </a:solidFill>
              <a:prstDash val="solid"/>
              <a:round/>
              <a:headEnd type="none" w="med" len="med"/>
              <a:tailEnd type="none" w="med" len="med"/>
            </a:ln>
          </p:spPr>
          <p:txBody>
            <a:bodyPr wrap="none" anchor="ctr"/>
            <a:lstStyle/>
            <a:p>
              <a:endParaRPr lang="fr-CA" dirty="0"/>
            </a:p>
          </p:txBody>
        </p:sp>
        <p:sp>
          <p:nvSpPr>
            <p:cNvPr id="38" name="Oval 11"/>
            <p:cNvSpPr>
              <a:spLocks noChangeArrowheads="1"/>
            </p:cNvSpPr>
            <p:nvPr/>
          </p:nvSpPr>
          <p:spPr bwMode="auto">
            <a:xfrm>
              <a:off x="7162800" y="2946400"/>
              <a:ext cx="171450" cy="171450"/>
            </a:xfrm>
            <a:prstGeom prst="ellipse">
              <a:avLst/>
            </a:prstGeom>
            <a:solidFill>
              <a:schemeClr val="bg1"/>
            </a:solidFill>
            <a:ln w="9525">
              <a:solidFill>
                <a:schemeClr val="tx1"/>
              </a:solidFill>
              <a:round/>
              <a:headEnd/>
              <a:tailEnd/>
            </a:ln>
          </p:spPr>
          <p:txBody>
            <a:bodyPr wrap="none" anchor="ctr"/>
            <a:lstStyle/>
            <a:p>
              <a:pPr algn="ctr"/>
              <a:r>
                <a:rPr lang="fr-CA" sz="1000" dirty="0">
                  <a:latin typeface="Arial Black" pitchFamily="34" charset="0"/>
                </a:rPr>
                <a:t>a</a:t>
              </a:r>
              <a:endParaRPr lang="fr-CA" dirty="0"/>
            </a:p>
          </p:txBody>
        </p:sp>
        <p:sp>
          <p:nvSpPr>
            <p:cNvPr id="39" name="Oval 12"/>
            <p:cNvSpPr>
              <a:spLocks noChangeArrowheads="1"/>
            </p:cNvSpPr>
            <p:nvPr/>
          </p:nvSpPr>
          <p:spPr bwMode="auto">
            <a:xfrm>
              <a:off x="5111750" y="4235450"/>
              <a:ext cx="171450" cy="171450"/>
            </a:xfrm>
            <a:prstGeom prst="ellipse">
              <a:avLst/>
            </a:prstGeom>
            <a:solidFill>
              <a:schemeClr val="bg1"/>
            </a:solidFill>
            <a:ln w="9525">
              <a:solidFill>
                <a:schemeClr val="tx1"/>
              </a:solidFill>
              <a:round/>
              <a:headEnd/>
              <a:tailEnd/>
            </a:ln>
          </p:spPr>
          <p:txBody>
            <a:bodyPr wrap="none" anchor="ctr"/>
            <a:lstStyle/>
            <a:p>
              <a:pPr algn="ctr"/>
              <a:r>
                <a:rPr lang="fr-CA" sz="1000" dirty="0">
                  <a:latin typeface="Arial Black" pitchFamily="34" charset="0"/>
                </a:rPr>
                <a:t>b</a:t>
              </a:r>
              <a:endParaRPr lang="fr-CA" dirty="0"/>
            </a:p>
          </p:txBody>
        </p:sp>
        <p:sp>
          <p:nvSpPr>
            <p:cNvPr id="40" name="Oval 13"/>
            <p:cNvSpPr>
              <a:spLocks noChangeArrowheads="1"/>
            </p:cNvSpPr>
            <p:nvPr/>
          </p:nvSpPr>
          <p:spPr bwMode="auto">
            <a:xfrm>
              <a:off x="5969000" y="4229100"/>
              <a:ext cx="171450" cy="171450"/>
            </a:xfrm>
            <a:prstGeom prst="ellipse">
              <a:avLst/>
            </a:prstGeom>
            <a:solidFill>
              <a:schemeClr val="bg1"/>
            </a:solidFill>
            <a:ln w="9525">
              <a:solidFill>
                <a:schemeClr val="tx1"/>
              </a:solidFill>
              <a:round/>
              <a:headEnd/>
              <a:tailEnd/>
            </a:ln>
          </p:spPr>
          <p:txBody>
            <a:bodyPr wrap="none" anchor="ctr"/>
            <a:lstStyle/>
            <a:p>
              <a:pPr algn="ctr"/>
              <a:r>
                <a:rPr lang="fr-CA" sz="1000" dirty="0">
                  <a:latin typeface="Arial Black" pitchFamily="34" charset="0"/>
                </a:rPr>
                <a:t>c</a:t>
              </a:r>
              <a:endParaRPr lang="fr-CA" dirty="0"/>
            </a:p>
          </p:txBody>
        </p:sp>
        <p:sp>
          <p:nvSpPr>
            <p:cNvPr id="41" name="Rectangle 14"/>
            <p:cNvSpPr>
              <a:spLocks noChangeArrowheads="1"/>
            </p:cNvSpPr>
            <p:nvPr/>
          </p:nvSpPr>
          <p:spPr bwMode="auto">
            <a:xfrm>
              <a:off x="445641" y="823039"/>
              <a:ext cx="1043877" cy="246221"/>
            </a:xfrm>
            <a:prstGeom prst="rect">
              <a:avLst/>
            </a:prstGeom>
            <a:noFill/>
            <a:ln w="9525">
              <a:noFill/>
              <a:miter lim="800000"/>
              <a:headEnd/>
              <a:tailEnd/>
            </a:ln>
          </p:spPr>
          <p:txBody>
            <a:bodyPr wrap="none" anchor="ctr">
              <a:spAutoFit/>
            </a:bodyPr>
            <a:lstStyle/>
            <a:p>
              <a:pPr algn="ctr"/>
              <a:r>
                <a:rPr lang="fr-CA" sz="1000" b="1" dirty="0"/>
                <a:t>Noradrénaline</a:t>
              </a:r>
            </a:p>
          </p:txBody>
        </p:sp>
        <p:sp>
          <p:nvSpPr>
            <p:cNvPr id="42" name="Rectangle 15"/>
            <p:cNvSpPr>
              <a:spLocks noChangeArrowheads="1"/>
            </p:cNvSpPr>
            <p:nvPr/>
          </p:nvSpPr>
          <p:spPr bwMode="auto">
            <a:xfrm>
              <a:off x="1789113" y="1209675"/>
              <a:ext cx="1258887" cy="400050"/>
            </a:xfrm>
            <a:prstGeom prst="rect">
              <a:avLst/>
            </a:prstGeom>
            <a:noFill/>
            <a:ln w="9525">
              <a:noFill/>
              <a:miter lim="800000"/>
              <a:headEnd/>
              <a:tailEnd/>
            </a:ln>
          </p:spPr>
          <p:txBody>
            <a:bodyPr anchor="ctr">
              <a:spAutoFit/>
            </a:bodyPr>
            <a:lstStyle/>
            <a:p>
              <a:r>
                <a:rPr lang="fr-CA" sz="1000" b="1" dirty="0">
                  <a:latin typeface="Lucida Grande"/>
                </a:rPr>
                <a:t>Récepteur adrénergique β</a:t>
              </a:r>
              <a:r>
                <a:rPr lang="fr-CA" sz="1000" b="1" baseline="-25000" dirty="0"/>
                <a:t>1</a:t>
              </a:r>
              <a:endParaRPr lang="fr-CA" sz="1000" b="1" dirty="0"/>
            </a:p>
          </p:txBody>
        </p:sp>
        <p:sp>
          <p:nvSpPr>
            <p:cNvPr id="43" name="Rectangle 16"/>
            <p:cNvSpPr>
              <a:spLocks noChangeArrowheads="1"/>
            </p:cNvSpPr>
            <p:nvPr/>
          </p:nvSpPr>
          <p:spPr bwMode="auto">
            <a:xfrm>
              <a:off x="2940050" y="1266825"/>
              <a:ext cx="1098550" cy="247650"/>
            </a:xfrm>
            <a:prstGeom prst="rect">
              <a:avLst/>
            </a:prstGeom>
            <a:noFill/>
            <a:ln w="9525">
              <a:noFill/>
              <a:miter lim="800000"/>
              <a:headEnd/>
              <a:tailEnd/>
            </a:ln>
          </p:spPr>
          <p:txBody>
            <a:bodyPr wrap="none" anchor="ctr">
              <a:spAutoFit/>
            </a:bodyPr>
            <a:lstStyle/>
            <a:p>
              <a:pPr algn="ctr"/>
              <a:r>
                <a:rPr lang="fr-CA" sz="1000" b="1" dirty="0"/>
                <a:t>Protéine G (G</a:t>
              </a:r>
              <a:r>
                <a:rPr lang="fr-CA" sz="1000" b="1" baseline="-25000" dirty="0"/>
                <a:t>s</a:t>
              </a:r>
              <a:r>
                <a:rPr lang="fr-CA" sz="1000" b="1" dirty="0"/>
                <a:t>)</a:t>
              </a:r>
            </a:p>
          </p:txBody>
        </p:sp>
        <p:sp>
          <p:nvSpPr>
            <p:cNvPr id="44" name="Rectangle 17"/>
            <p:cNvSpPr>
              <a:spLocks noChangeArrowheads="1"/>
            </p:cNvSpPr>
            <p:nvPr/>
          </p:nvSpPr>
          <p:spPr bwMode="auto">
            <a:xfrm>
              <a:off x="3773488" y="898525"/>
              <a:ext cx="1471612" cy="247650"/>
            </a:xfrm>
            <a:prstGeom prst="rect">
              <a:avLst/>
            </a:prstGeom>
            <a:noFill/>
            <a:ln w="9525">
              <a:noFill/>
              <a:miter lim="800000"/>
              <a:headEnd/>
              <a:tailEnd/>
            </a:ln>
          </p:spPr>
          <p:txBody>
            <a:bodyPr wrap="none" anchor="ctr">
              <a:spAutoFit/>
            </a:bodyPr>
            <a:lstStyle/>
            <a:p>
              <a:pPr algn="ctr"/>
              <a:r>
                <a:rPr lang="fr-CA" sz="1000" dirty="0">
                  <a:latin typeface="Arial Black" pitchFamily="34" charset="0"/>
                </a:rPr>
                <a:t>Adénylate cyclase</a:t>
              </a:r>
            </a:p>
          </p:txBody>
        </p:sp>
        <p:sp>
          <p:nvSpPr>
            <p:cNvPr id="45" name="Rectangle 18"/>
            <p:cNvSpPr>
              <a:spLocks noChangeArrowheads="1"/>
            </p:cNvSpPr>
            <p:nvPr/>
          </p:nvSpPr>
          <p:spPr bwMode="auto">
            <a:xfrm>
              <a:off x="1155700" y="3065463"/>
              <a:ext cx="458788" cy="244475"/>
            </a:xfrm>
            <a:prstGeom prst="rect">
              <a:avLst/>
            </a:prstGeom>
            <a:noFill/>
            <a:ln w="9525">
              <a:noFill/>
              <a:miter lim="800000"/>
              <a:headEnd/>
              <a:tailEnd/>
            </a:ln>
          </p:spPr>
          <p:txBody>
            <a:bodyPr wrap="none" anchor="ctr">
              <a:spAutoFit/>
            </a:bodyPr>
            <a:lstStyle/>
            <a:p>
              <a:pPr algn="ctr"/>
              <a:r>
                <a:rPr lang="fr-CA" sz="1000" b="1" dirty="0"/>
                <a:t>GDP</a:t>
              </a:r>
            </a:p>
          </p:txBody>
        </p:sp>
        <p:sp>
          <p:nvSpPr>
            <p:cNvPr id="46" name="Rectangle 19"/>
            <p:cNvSpPr>
              <a:spLocks noChangeArrowheads="1"/>
            </p:cNvSpPr>
            <p:nvPr/>
          </p:nvSpPr>
          <p:spPr bwMode="auto">
            <a:xfrm>
              <a:off x="5103813" y="2219325"/>
              <a:ext cx="1525587" cy="400050"/>
            </a:xfrm>
            <a:prstGeom prst="rect">
              <a:avLst/>
            </a:prstGeom>
            <a:noFill/>
            <a:ln w="9525">
              <a:noFill/>
              <a:miter lim="800000"/>
              <a:headEnd/>
              <a:tailEnd/>
            </a:ln>
          </p:spPr>
          <p:txBody>
            <a:bodyPr anchor="ctr">
              <a:spAutoFit/>
            </a:bodyPr>
            <a:lstStyle/>
            <a:p>
              <a:r>
                <a:rPr lang="fr-CA" sz="1000" b="1" dirty="0"/>
                <a:t>Conversion de l’ATP en AMPc</a:t>
              </a:r>
            </a:p>
          </p:txBody>
        </p:sp>
        <p:sp>
          <p:nvSpPr>
            <p:cNvPr id="47" name="Rectangle 20"/>
            <p:cNvSpPr>
              <a:spLocks noChangeArrowheads="1"/>
            </p:cNvSpPr>
            <p:nvPr/>
          </p:nvSpPr>
          <p:spPr bwMode="auto">
            <a:xfrm>
              <a:off x="7043738" y="874713"/>
              <a:ext cx="447675" cy="244475"/>
            </a:xfrm>
            <a:prstGeom prst="rect">
              <a:avLst/>
            </a:prstGeom>
            <a:noFill/>
            <a:ln w="9525">
              <a:noFill/>
              <a:miter lim="800000"/>
              <a:headEnd/>
              <a:tailEnd/>
            </a:ln>
          </p:spPr>
          <p:txBody>
            <a:bodyPr wrap="none" anchor="ctr">
              <a:spAutoFit/>
            </a:bodyPr>
            <a:lstStyle/>
            <a:p>
              <a:pPr algn="ctr"/>
              <a:r>
                <a:rPr lang="fr-CA" sz="1000" b="1" dirty="0"/>
                <a:t>Ca</a:t>
              </a:r>
              <a:r>
                <a:rPr lang="fr-CA" sz="1000" b="1" baseline="30000" dirty="0"/>
                <a:t>2+</a:t>
              </a:r>
              <a:endParaRPr lang="fr-CA" sz="1000" b="1" dirty="0"/>
            </a:p>
          </p:txBody>
        </p:sp>
        <p:sp>
          <p:nvSpPr>
            <p:cNvPr id="48" name="Rectangle 21"/>
            <p:cNvSpPr>
              <a:spLocks noChangeArrowheads="1"/>
            </p:cNvSpPr>
            <p:nvPr/>
          </p:nvSpPr>
          <p:spPr bwMode="auto">
            <a:xfrm>
              <a:off x="7589838" y="746125"/>
              <a:ext cx="1287462" cy="247650"/>
            </a:xfrm>
            <a:prstGeom prst="rect">
              <a:avLst/>
            </a:prstGeom>
            <a:noFill/>
            <a:ln w="9525">
              <a:noFill/>
              <a:miter lim="800000"/>
              <a:headEnd/>
              <a:tailEnd/>
            </a:ln>
          </p:spPr>
          <p:txBody>
            <a:bodyPr wrap="none" anchor="ctr">
              <a:spAutoFit/>
            </a:bodyPr>
            <a:lstStyle/>
            <a:p>
              <a:pPr algn="ctr"/>
              <a:r>
                <a:rPr lang="fr-CA" sz="1000" b="1" i="1" dirty="0"/>
                <a:t>Liquide interstitiel</a:t>
              </a:r>
            </a:p>
          </p:txBody>
        </p:sp>
        <p:sp>
          <p:nvSpPr>
            <p:cNvPr id="49" name="Rectangle 22"/>
            <p:cNvSpPr>
              <a:spLocks noChangeArrowheads="1"/>
            </p:cNvSpPr>
            <p:nvPr/>
          </p:nvSpPr>
          <p:spPr bwMode="auto">
            <a:xfrm>
              <a:off x="8191500" y="1101725"/>
              <a:ext cx="723900" cy="400050"/>
            </a:xfrm>
            <a:prstGeom prst="rect">
              <a:avLst/>
            </a:prstGeom>
            <a:noFill/>
            <a:ln w="9525">
              <a:noFill/>
              <a:miter lim="800000"/>
              <a:headEnd/>
              <a:tailEnd/>
            </a:ln>
          </p:spPr>
          <p:txBody>
            <a:bodyPr anchor="ctr">
              <a:spAutoFit/>
            </a:bodyPr>
            <a:lstStyle/>
            <a:p>
              <a:r>
                <a:rPr lang="fr-CA" sz="1000" b="1" dirty="0"/>
                <a:t>Canaux à Ca</a:t>
              </a:r>
              <a:r>
                <a:rPr lang="fr-CA" sz="1000" b="1" baseline="30000" dirty="0"/>
                <a:t>2+</a:t>
              </a:r>
              <a:endParaRPr lang="fr-CA" sz="1000" b="1" dirty="0"/>
            </a:p>
          </p:txBody>
        </p:sp>
        <p:sp>
          <p:nvSpPr>
            <p:cNvPr id="50" name="Rectangle 23"/>
            <p:cNvSpPr>
              <a:spLocks noChangeArrowheads="1"/>
            </p:cNvSpPr>
            <p:nvPr/>
          </p:nvSpPr>
          <p:spPr bwMode="auto">
            <a:xfrm>
              <a:off x="7962900" y="2295525"/>
              <a:ext cx="909638" cy="247650"/>
            </a:xfrm>
            <a:prstGeom prst="rect">
              <a:avLst/>
            </a:prstGeom>
            <a:noFill/>
            <a:ln w="9525">
              <a:noFill/>
              <a:miter lim="800000"/>
              <a:headEnd/>
              <a:tailEnd/>
            </a:ln>
          </p:spPr>
          <p:txBody>
            <a:bodyPr wrap="none" anchor="ctr">
              <a:spAutoFit/>
            </a:bodyPr>
            <a:lstStyle/>
            <a:p>
              <a:pPr algn="ctr"/>
              <a:r>
                <a:rPr lang="fr-CA" sz="1000" b="1" i="1" dirty="0"/>
                <a:t>Cytoplasme</a:t>
              </a:r>
            </a:p>
          </p:txBody>
        </p:sp>
        <p:sp>
          <p:nvSpPr>
            <p:cNvPr id="51" name="Rectangle 24"/>
            <p:cNvSpPr>
              <a:spLocks noChangeArrowheads="1"/>
            </p:cNvSpPr>
            <p:nvPr/>
          </p:nvSpPr>
          <p:spPr bwMode="auto">
            <a:xfrm>
              <a:off x="7264400" y="2914650"/>
              <a:ext cx="1574800" cy="923925"/>
            </a:xfrm>
            <a:prstGeom prst="rect">
              <a:avLst/>
            </a:prstGeom>
            <a:noFill/>
            <a:ln w="9525">
              <a:noFill/>
              <a:miter lim="800000"/>
              <a:headEnd/>
              <a:tailEnd/>
            </a:ln>
          </p:spPr>
          <p:txBody>
            <a:bodyPr anchor="ctr">
              <a:spAutoFit/>
            </a:bodyPr>
            <a:lstStyle/>
            <a:p>
              <a:pPr>
                <a:lnSpc>
                  <a:spcPct val="90000"/>
                </a:lnSpc>
              </a:pPr>
              <a:r>
                <a:rPr lang="fr-CA" sz="1000" b="1" dirty="0"/>
                <a:t>Phosphorylation des canaux à Ca</a:t>
              </a:r>
              <a:r>
                <a:rPr lang="fr-CA" sz="1000" b="1" baseline="30000" dirty="0"/>
                <a:t>2+ </a:t>
              </a:r>
              <a:r>
                <a:rPr lang="fr-CA" sz="1000" b="1" dirty="0"/>
                <a:t>de la membrane plasmique: augmentation de l’entrée de Ca</a:t>
              </a:r>
              <a:r>
                <a:rPr lang="fr-CA" sz="1000" b="1" baseline="30000" dirty="0"/>
                <a:t>2+ </a:t>
              </a:r>
              <a:r>
                <a:rPr lang="fr-CA" sz="1000" b="1" dirty="0"/>
                <a:t>du liquide interstitiel</a:t>
              </a:r>
            </a:p>
          </p:txBody>
        </p:sp>
        <p:sp>
          <p:nvSpPr>
            <p:cNvPr id="52" name="Rectangle 25"/>
            <p:cNvSpPr>
              <a:spLocks noChangeArrowheads="1"/>
            </p:cNvSpPr>
            <p:nvPr/>
          </p:nvSpPr>
          <p:spPr bwMode="auto">
            <a:xfrm>
              <a:off x="6292850" y="3925888"/>
              <a:ext cx="2546350" cy="646112"/>
            </a:xfrm>
            <a:prstGeom prst="rect">
              <a:avLst/>
            </a:prstGeom>
            <a:noFill/>
            <a:ln w="9525">
              <a:noFill/>
              <a:miter lim="800000"/>
              <a:headEnd/>
              <a:tailEnd/>
            </a:ln>
          </p:spPr>
          <p:txBody>
            <a:bodyPr anchor="ctr">
              <a:spAutoFit/>
            </a:bodyPr>
            <a:lstStyle/>
            <a:p>
              <a:pPr>
                <a:lnSpc>
                  <a:spcPct val="90000"/>
                </a:lnSpc>
              </a:pPr>
              <a:r>
                <a:rPr lang="fr-CA" sz="1000" b="1" dirty="0"/>
                <a:t>Phosphorylation des pompes à Ca</a:t>
              </a:r>
              <a:r>
                <a:rPr lang="fr-CA" sz="1000" b="1" baseline="30000" dirty="0"/>
                <a:t>2+ </a:t>
              </a:r>
              <a:r>
                <a:rPr lang="fr-CA" sz="1000" b="1" dirty="0"/>
                <a:t>du RS: retrait plus rapide de Ca</a:t>
              </a:r>
              <a:r>
                <a:rPr lang="fr-CA" sz="1000" b="1" baseline="30000" dirty="0"/>
                <a:t>2+ </a:t>
              </a:r>
              <a:r>
                <a:rPr lang="fr-CA" sz="1000" b="1" dirty="0"/>
                <a:t>du sarcoplasme et accélération du relâchement</a:t>
              </a:r>
            </a:p>
          </p:txBody>
        </p:sp>
        <p:sp>
          <p:nvSpPr>
            <p:cNvPr id="53" name="Rectangle 26"/>
            <p:cNvSpPr>
              <a:spLocks noChangeArrowheads="1"/>
            </p:cNvSpPr>
            <p:nvPr/>
          </p:nvSpPr>
          <p:spPr bwMode="auto">
            <a:xfrm>
              <a:off x="5837238" y="3575050"/>
              <a:ext cx="1096962" cy="369888"/>
            </a:xfrm>
            <a:prstGeom prst="rect">
              <a:avLst/>
            </a:prstGeom>
            <a:noFill/>
            <a:ln w="9525">
              <a:noFill/>
              <a:miter lim="800000"/>
              <a:headEnd/>
              <a:tailEnd/>
            </a:ln>
          </p:spPr>
          <p:txBody>
            <a:bodyPr anchor="ctr">
              <a:spAutoFit/>
            </a:bodyPr>
            <a:lstStyle/>
            <a:p>
              <a:pPr>
                <a:lnSpc>
                  <a:spcPct val="90000"/>
                </a:lnSpc>
              </a:pPr>
              <a:r>
                <a:rPr lang="fr-CA" sz="1000" b="1" dirty="0"/>
                <a:t>Protéine kinase A active</a:t>
              </a:r>
            </a:p>
          </p:txBody>
        </p:sp>
        <p:sp>
          <p:nvSpPr>
            <p:cNvPr id="54" name="Rectangle 27"/>
            <p:cNvSpPr>
              <a:spLocks noChangeArrowheads="1"/>
            </p:cNvSpPr>
            <p:nvPr/>
          </p:nvSpPr>
          <p:spPr bwMode="auto">
            <a:xfrm>
              <a:off x="7075488" y="4576763"/>
              <a:ext cx="447675" cy="244475"/>
            </a:xfrm>
            <a:prstGeom prst="rect">
              <a:avLst/>
            </a:prstGeom>
            <a:noFill/>
            <a:ln w="9525">
              <a:noFill/>
              <a:miter lim="800000"/>
              <a:headEnd/>
              <a:tailEnd/>
            </a:ln>
          </p:spPr>
          <p:txBody>
            <a:bodyPr wrap="none" anchor="ctr">
              <a:spAutoFit/>
            </a:bodyPr>
            <a:lstStyle/>
            <a:p>
              <a:pPr algn="ctr"/>
              <a:r>
                <a:rPr lang="fr-CA" sz="1000" b="1" dirty="0"/>
                <a:t>Ca</a:t>
              </a:r>
              <a:r>
                <a:rPr lang="fr-CA" sz="1000" b="1" baseline="30000" dirty="0"/>
                <a:t>2+</a:t>
              </a:r>
              <a:endParaRPr lang="fr-CA" sz="1000" b="1" dirty="0"/>
            </a:p>
          </p:txBody>
        </p:sp>
        <p:sp>
          <p:nvSpPr>
            <p:cNvPr id="55" name="Rectangle 28"/>
            <p:cNvSpPr>
              <a:spLocks noChangeArrowheads="1"/>
            </p:cNvSpPr>
            <p:nvPr/>
          </p:nvSpPr>
          <p:spPr bwMode="auto">
            <a:xfrm>
              <a:off x="7478713" y="4676775"/>
              <a:ext cx="1012825" cy="247650"/>
            </a:xfrm>
            <a:prstGeom prst="rect">
              <a:avLst/>
            </a:prstGeom>
            <a:noFill/>
            <a:ln w="9525">
              <a:noFill/>
              <a:miter lim="800000"/>
              <a:headEnd/>
              <a:tailEnd/>
            </a:ln>
          </p:spPr>
          <p:txBody>
            <a:bodyPr wrap="none" anchor="ctr">
              <a:spAutoFit/>
            </a:bodyPr>
            <a:lstStyle/>
            <a:p>
              <a:pPr algn="ctr"/>
              <a:r>
                <a:rPr lang="fr-CA" sz="1000" b="1" dirty="0"/>
                <a:t>Pompe à Ca</a:t>
              </a:r>
              <a:r>
                <a:rPr lang="fr-CA" sz="1000" b="1" baseline="30000" dirty="0"/>
                <a:t>2+</a:t>
              </a:r>
              <a:endParaRPr lang="fr-CA" sz="1000" b="1" dirty="0"/>
            </a:p>
          </p:txBody>
        </p:sp>
        <p:sp>
          <p:nvSpPr>
            <p:cNvPr id="56" name="Rectangle 29"/>
            <p:cNvSpPr>
              <a:spLocks noChangeArrowheads="1"/>
            </p:cNvSpPr>
            <p:nvPr/>
          </p:nvSpPr>
          <p:spPr bwMode="auto">
            <a:xfrm>
              <a:off x="7832725" y="5105400"/>
              <a:ext cx="1082675" cy="708025"/>
            </a:xfrm>
            <a:prstGeom prst="rect">
              <a:avLst/>
            </a:prstGeom>
            <a:noFill/>
            <a:ln w="9525">
              <a:noFill/>
              <a:miter lim="800000"/>
              <a:headEnd/>
              <a:tailEnd/>
            </a:ln>
          </p:spPr>
          <p:txBody>
            <a:bodyPr anchor="ctr">
              <a:spAutoFit/>
            </a:bodyPr>
            <a:lstStyle/>
            <a:p>
              <a:r>
                <a:rPr lang="fr-CA" sz="1000" b="1" dirty="0"/>
                <a:t>Réticulum sarco-plasmique (RS)</a:t>
              </a:r>
            </a:p>
          </p:txBody>
        </p:sp>
        <p:sp>
          <p:nvSpPr>
            <p:cNvPr id="57" name="Rectangle 30"/>
            <p:cNvSpPr>
              <a:spLocks noChangeArrowheads="1"/>
            </p:cNvSpPr>
            <p:nvPr/>
          </p:nvSpPr>
          <p:spPr bwMode="auto">
            <a:xfrm>
              <a:off x="3884613" y="3454400"/>
              <a:ext cx="1068387" cy="508000"/>
            </a:xfrm>
            <a:prstGeom prst="rect">
              <a:avLst/>
            </a:prstGeom>
            <a:noFill/>
            <a:ln w="9525">
              <a:noFill/>
              <a:miter lim="800000"/>
              <a:headEnd/>
              <a:tailEnd/>
            </a:ln>
          </p:spPr>
          <p:txBody>
            <a:bodyPr anchor="ctr">
              <a:spAutoFit/>
            </a:bodyPr>
            <a:lstStyle/>
            <a:p>
              <a:pPr>
                <a:lnSpc>
                  <a:spcPct val="90000"/>
                </a:lnSpc>
              </a:pPr>
              <a:r>
                <a:rPr lang="fr-CA" sz="1000" b="1" dirty="0"/>
                <a:t>Protéine kinase A inactive</a:t>
              </a:r>
            </a:p>
          </p:txBody>
        </p:sp>
        <p:sp>
          <p:nvSpPr>
            <p:cNvPr id="58" name="Rectangle 31"/>
            <p:cNvSpPr>
              <a:spLocks noChangeArrowheads="1"/>
            </p:cNvSpPr>
            <p:nvPr/>
          </p:nvSpPr>
          <p:spPr bwMode="auto">
            <a:xfrm>
              <a:off x="2614613" y="3956050"/>
              <a:ext cx="2490787" cy="508000"/>
            </a:xfrm>
            <a:prstGeom prst="rect">
              <a:avLst/>
            </a:prstGeom>
            <a:noFill/>
            <a:ln w="9525">
              <a:noFill/>
              <a:miter lim="800000"/>
              <a:headEnd/>
              <a:tailEnd/>
            </a:ln>
          </p:spPr>
          <p:txBody>
            <a:bodyPr anchor="ctr">
              <a:spAutoFit/>
            </a:bodyPr>
            <a:lstStyle/>
            <a:p>
              <a:pPr>
                <a:lnSpc>
                  <a:spcPct val="90000"/>
                </a:lnSpc>
              </a:pPr>
              <a:r>
                <a:rPr lang="fr-CA" sz="1000" b="1" dirty="0"/>
                <a:t>Phosphorylation des canaux à Ca</a:t>
              </a:r>
              <a:r>
                <a:rPr lang="fr-CA" sz="1000" b="1" baseline="30000" dirty="0"/>
                <a:t>2+ </a:t>
              </a:r>
              <a:r>
                <a:rPr lang="fr-CA" sz="1000" b="1" dirty="0"/>
                <a:t>du RS: augmentation de la libération de Ca</a:t>
              </a:r>
              <a:r>
                <a:rPr lang="fr-CA" sz="1000" b="1" baseline="30000" dirty="0"/>
                <a:t>2+ </a:t>
              </a:r>
              <a:r>
                <a:rPr lang="fr-CA" sz="1000" b="1" dirty="0"/>
                <a:t>dans le sarcoplasme</a:t>
              </a:r>
            </a:p>
          </p:txBody>
        </p:sp>
        <p:sp>
          <p:nvSpPr>
            <p:cNvPr id="59" name="Rectangle 32"/>
            <p:cNvSpPr>
              <a:spLocks noChangeArrowheads="1"/>
            </p:cNvSpPr>
            <p:nvPr/>
          </p:nvSpPr>
          <p:spPr bwMode="auto">
            <a:xfrm>
              <a:off x="2979738" y="4422775"/>
              <a:ext cx="447675" cy="244475"/>
            </a:xfrm>
            <a:prstGeom prst="rect">
              <a:avLst/>
            </a:prstGeom>
            <a:noFill/>
            <a:ln w="9525">
              <a:noFill/>
              <a:miter lim="800000"/>
              <a:headEnd/>
              <a:tailEnd/>
            </a:ln>
          </p:spPr>
          <p:txBody>
            <a:bodyPr wrap="none" anchor="ctr">
              <a:spAutoFit/>
            </a:bodyPr>
            <a:lstStyle/>
            <a:p>
              <a:pPr algn="ctr"/>
              <a:r>
                <a:rPr lang="fr-CA" sz="1000" b="1" dirty="0"/>
                <a:t>Ca</a:t>
              </a:r>
              <a:r>
                <a:rPr lang="fr-CA" sz="1000" b="1" baseline="30000" dirty="0"/>
                <a:t>2+</a:t>
              </a:r>
              <a:endParaRPr lang="fr-CA" sz="1000" b="1" dirty="0"/>
            </a:p>
          </p:txBody>
        </p:sp>
        <p:sp>
          <p:nvSpPr>
            <p:cNvPr id="60" name="Rectangle 33"/>
            <p:cNvSpPr>
              <a:spLocks noChangeArrowheads="1"/>
            </p:cNvSpPr>
            <p:nvPr/>
          </p:nvSpPr>
          <p:spPr bwMode="auto">
            <a:xfrm>
              <a:off x="2546350" y="4475163"/>
              <a:ext cx="568325" cy="460375"/>
            </a:xfrm>
            <a:prstGeom prst="rect">
              <a:avLst/>
            </a:prstGeom>
            <a:noFill/>
            <a:ln w="9525">
              <a:noFill/>
              <a:miter lim="800000"/>
              <a:headEnd/>
              <a:tailEnd/>
            </a:ln>
          </p:spPr>
          <p:txBody>
            <a:bodyPr anchor="ctr">
              <a:spAutoFit/>
            </a:bodyPr>
            <a:lstStyle/>
            <a:p>
              <a:pPr algn="ctr">
                <a:lnSpc>
                  <a:spcPct val="120000"/>
                </a:lnSpc>
              </a:pPr>
              <a:r>
                <a:rPr lang="fr-CA" sz="1000" b="1" i="1" dirty="0"/>
                <a:t>se lie à </a:t>
              </a:r>
            </a:p>
          </p:txBody>
        </p:sp>
        <p:sp>
          <p:nvSpPr>
            <p:cNvPr id="61" name="Rectangle 34"/>
            <p:cNvSpPr>
              <a:spLocks noChangeArrowheads="1"/>
            </p:cNvSpPr>
            <p:nvPr/>
          </p:nvSpPr>
          <p:spPr bwMode="auto">
            <a:xfrm>
              <a:off x="1872050" y="4575646"/>
              <a:ext cx="683200" cy="230832"/>
            </a:xfrm>
            <a:prstGeom prst="rect">
              <a:avLst/>
            </a:prstGeom>
            <a:noFill/>
            <a:ln w="9525">
              <a:noFill/>
              <a:miter lim="800000"/>
              <a:headEnd/>
              <a:tailEnd/>
            </a:ln>
          </p:spPr>
          <p:txBody>
            <a:bodyPr wrap="none" anchor="ctr">
              <a:spAutoFit/>
            </a:bodyPr>
            <a:lstStyle/>
            <a:p>
              <a:pPr algn="ctr"/>
              <a:r>
                <a:rPr lang="fr-CA" sz="900" b="1" dirty="0">
                  <a:latin typeface="Calibri" pitchFamily="34" charset="0"/>
                </a:rPr>
                <a:t>Troponine</a:t>
              </a:r>
            </a:p>
          </p:txBody>
        </p:sp>
        <p:sp>
          <p:nvSpPr>
            <p:cNvPr id="62" name="Rectangle 35"/>
            <p:cNvSpPr>
              <a:spLocks noChangeArrowheads="1"/>
            </p:cNvSpPr>
            <p:nvPr/>
          </p:nvSpPr>
          <p:spPr bwMode="auto">
            <a:xfrm>
              <a:off x="361950" y="4435475"/>
              <a:ext cx="1285875" cy="508000"/>
            </a:xfrm>
            <a:prstGeom prst="rect">
              <a:avLst/>
            </a:prstGeom>
            <a:noFill/>
            <a:ln w="9525">
              <a:noFill/>
              <a:miter lim="800000"/>
              <a:headEnd/>
              <a:tailEnd/>
            </a:ln>
          </p:spPr>
          <p:txBody>
            <a:bodyPr anchor="ctr">
              <a:spAutoFit/>
            </a:bodyPr>
            <a:lstStyle/>
            <a:p>
              <a:pPr algn="ctr">
                <a:lnSpc>
                  <a:spcPct val="90000"/>
                </a:lnSpc>
              </a:pPr>
              <a:r>
                <a:rPr lang="fr-CA" sz="1000" b="1" dirty="0"/>
                <a:t>Renforcement de l’interaction actine-myosine</a:t>
              </a:r>
            </a:p>
          </p:txBody>
        </p:sp>
        <p:sp>
          <p:nvSpPr>
            <p:cNvPr id="63" name="Rectangle 36"/>
            <p:cNvSpPr>
              <a:spLocks noChangeArrowheads="1"/>
            </p:cNvSpPr>
            <p:nvPr/>
          </p:nvSpPr>
          <p:spPr bwMode="auto">
            <a:xfrm>
              <a:off x="2133600" y="5124450"/>
              <a:ext cx="981075" cy="369888"/>
            </a:xfrm>
            <a:prstGeom prst="rect">
              <a:avLst/>
            </a:prstGeom>
            <a:noFill/>
            <a:ln w="9525">
              <a:noFill/>
              <a:miter lim="800000"/>
              <a:headEnd/>
              <a:tailEnd/>
            </a:ln>
          </p:spPr>
          <p:txBody>
            <a:bodyPr anchor="ctr">
              <a:spAutoFit/>
            </a:bodyPr>
            <a:lstStyle/>
            <a:p>
              <a:pPr>
                <a:lnSpc>
                  <a:spcPct val="90000"/>
                </a:lnSpc>
              </a:pPr>
              <a:r>
                <a:rPr lang="fr-CA" sz="1000" b="1" dirty="0"/>
                <a:t>Canaux à Ca</a:t>
              </a:r>
              <a:r>
                <a:rPr lang="fr-CA" sz="1000" b="1" baseline="30000" dirty="0"/>
                <a:t>2+</a:t>
              </a:r>
              <a:r>
                <a:rPr lang="fr-CA" sz="1000" b="1" dirty="0"/>
                <a:t> du RS</a:t>
              </a:r>
            </a:p>
          </p:txBody>
        </p:sp>
        <p:sp>
          <p:nvSpPr>
            <p:cNvPr id="64" name="Rectangle 37"/>
            <p:cNvSpPr>
              <a:spLocks noChangeArrowheads="1"/>
            </p:cNvSpPr>
            <p:nvPr/>
          </p:nvSpPr>
          <p:spPr bwMode="auto">
            <a:xfrm>
              <a:off x="423863" y="5416550"/>
              <a:ext cx="1252537" cy="369888"/>
            </a:xfrm>
            <a:prstGeom prst="rect">
              <a:avLst/>
            </a:prstGeom>
            <a:noFill/>
            <a:ln w="9525">
              <a:noFill/>
              <a:miter lim="800000"/>
              <a:headEnd/>
              <a:tailEnd/>
            </a:ln>
          </p:spPr>
          <p:txBody>
            <a:bodyPr anchor="ctr">
              <a:spAutoFit/>
            </a:bodyPr>
            <a:lstStyle/>
            <a:p>
              <a:pPr algn="ctr">
                <a:lnSpc>
                  <a:spcPct val="90000"/>
                </a:lnSpc>
              </a:pPr>
              <a:r>
                <a:rPr lang="fr-CA" sz="1000" b="1" dirty="0"/>
                <a:t> Force et vitesse du myocarde</a:t>
              </a:r>
            </a:p>
          </p:txBody>
        </p:sp>
        <p:sp>
          <p:nvSpPr>
            <p:cNvPr id="65" name="Freeform 38"/>
            <p:cNvSpPr>
              <a:spLocks/>
            </p:cNvSpPr>
            <p:nvPr/>
          </p:nvSpPr>
          <p:spPr bwMode="auto">
            <a:xfrm>
              <a:off x="3789363" y="1487488"/>
              <a:ext cx="295275" cy="742950"/>
            </a:xfrm>
            <a:custGeom>
              <a:avLst/>
              <a:gdLst>
                <a:gd name="T0" fmla="*/ 2147483647 w 186"/>
                <a:gd name="T1" fmla="*/ 2147483647 h 472"/>
                <a:gd name="T2" fmla="*/ 2147483647 w 186"/>
                <a:gd name="T3" fmla="*/ 0 h 472"/>
                <a:gd name="T4" fmla="*/ 0 w 186"/>
                <a:gd name="T5" fmla="*/ 0 h 472"/>
                <a:gd name="T6" fmla="*/ 0 60000 65536"/>
                <a:gd name="T7" fmla="*/ 0 60000 65536"/>
                <a:gd name="T8" fmla="*/ 0 60000 65536"/>
                <a:gd name="T9" fmla="*/ 0 w 186"/>
                <a:gd name="T10" fmla="*/ 0 h 472"/>
                <a:gd name="T11" fmla="*/ 186 w 186"/>
                <a:gd name="T12" fmla="*/ 472 h 472"/>
              </a:gdLst>
              <a:ahLst/>
              <a:cxnLst>
                <a:cxn ang="T6">
                  <a:pos x="T0" y="T1"/>
                </a:cxn>
                <a:cxn ang="T7">
                  <a:pos x="T2" y="T3"/>
                </a:cxn>
                <a:cxn ang="T8">
                  <a:pos x="T4" y="T5"/>
                </a:cxn>
              </a:cxnLst>
              <a:rect l="T9" t="T10" r="T11" b="T12"/>
              <a:pathLst>
                <a:path w="186" h="472">
                  <a:moveTo>
                    <a:pt x="186" y="472"/>
                  </a:moveTo>
                  <a:lnTo>
                    <a:pt x="45" y="0"/>
                  </a:lnTo>
                  <a:lnTo>
                    <a:pt x="0" y="0"/>
                  </a:lnTo>
                </a:path>
              </a:pathLst>
            </a:custGeom>
            <a:noFill/>
            <a:ln w="12700" cap="flat" cmpd="sng">
              <a:solidFill>
                <a:schemeClr val="tx1"/>
              </a:solidFill>
              <a:prstDash val="solid"/>
              <a:round/>
              <a:headEnd type="none" w="med" len="med"/>
              <a:tailEnd type="none" w="med" len="med"/>
            </a:ln>
          </p:spPr>
          <p:txBody>
            <a:bodyPr wrap="none" anchor="ctr"/>
            <a:lstStyle/>
            <a:p>
              <a:endParaRPr lang="fr-CA" dirty="0"/>
            </a:p>
          </p:txBody>
        </p:sp>
        <p:sp>
          <p:nvSpPr>
            <p:cNvPr id="66" name="Line 39"/>
            <p:cNvSpPr>
              <a:spLocks noChangeShapeType="1"/>
            </p:cNvSpPr>
            <p:nvPr/>
          </p:nvSpPr>
          <p:spPr bwMode="auto">
            <a:xfrm flipH="1">
              <a:off x="5032375" y="2366963"/>
              <a:ext cx="127000" cy="152400"/>
            </a:xfrm>
            <a:prstGeom prst="line">
              <a:avLst/>
            </a:prstGeom>
            <a:noFill/>
            <a:ln w="9525">
              <a:solidFill>
                <a:schemeClr val="tx1"/>
              </a:solidFill>
              <a:round/>
              <a:headEnd/>
              <a:tailEnd/>
            </a:ln>
          </p:spPr>
          <p:txBody>
            <a:bodyPr wrap="none" anchor="ctr"/>
            <a:lstStyle/>
            <a:p>
              <a:endParaRPr lang="fr-CA" dirty="0"/>
            </a:p>
          </p:txBody>
        </p:sp>
        <p:sp>
          <p:nvSpPr>
            <p:cNvPr id="67" name="Oval 40"/>
            <p:cNvSpPr>
              <a:spLocks noChangeArrowheads="1"/>
            </p:cNvSpPr>
            <p:nvPr/>
          </p:nvSpPr>
          <p:spPr bwMode="auto">
            <a:xfrm rot="2499249">
              <a:off x="4927600" y="2493963"/>
              <a:ext cx="74613" cy="209550"/>
            </a:xfrm>
            <a:prstGeom prst="ellipse">
              <a:avLst/>
            </a:prstGeom>
            <a:noFill/>
            <a:ln w="9525">
              <a:solidFill>
                <a:schemeClr val="tx1"/>
              </a:solidFill>
              <a:round/>
              <a:headEnd/>
              <a:tailEnd/>
            </a:ln>
          </p:spPr>
          <p:txBody>
            <a:bodyPr wrap="none" anchor="ctr"/>
            <a:lstStyle/>
            <a:p>
              <a:endParaRPr lang="fr-CA" dirty="0"/>
            </a:p>
          </p:txBody>
        </p:sp>
      </p:grpSp>
      <p:sp>
        <p:nvSpPr>
          <p:cNvPr id="68" name="Text Box 5"/>
          <p:cNvSpPr txBox="1">
            <a:spLocks noChangeArrowheads="1"/>
          </p:cNvSpPr>
          <p:nvPr/>
        </p:nvSpPr>
        <p:spPr bwMode="auto">
          <a:xfrm>
            <a:off x="457200" y="6324600"/>
            <a:ext cx="979755"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400" dirty="0">
                <a:solidFill>
                  <a:schemeClr val="accent2"/>
                </a:solidFill>
              </a:rPr>
              <a:t>Fig. 18.21</a:t>
            </a:r>
          </a:p>
        </p:txBody>
      </p:sp>
      <p:cxnSp>
        <p:nvCxnSpPr>
          <p:cNvPr id="70" name="Curved Connector 69"/>
          <p:cNvCxnSpPr/>
          <p:nvPr/>
        </p:nvCxnSpPr>
        <p:spPr>
          <a:xfrm rot="10800000" flipV="1">
            <a:off x="4114800" y="2438400"/>
            <a:ext cx="3429000" cy="2667000"/>
          </a:xfrm>
          <a:prstGeom prst="curvedConnector3">
            <a:avLst>
              <a:gd name="adj1" fmla="val 42099"/>
            </a:avLst>
          </a:prstGeom>
          <a:ln w="28575">
            <a:solidFill>
              <a:srgbClr val="C0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sp>
        <p:nvSpPr>
          <p:cNvPr id="74" name="Oval 73"/>
          <p:cNvSpPr>
            <a:spLocks noChangeAspect="1"/>
          </p:cNvSpPr>
          <p:nvPr/>
        </p:nvSpPr>
        <p:spPr>
          <a:xfrm>
            <a:off x="7575600" y="2362200"/>
            <a:ext cx="76200" cy="76200"/>
          </a:xfrm>
          <a:prstGeom prst="ellipse">
            <a:avLst/>
          </a:prstGeom>
          <a:solidFill>
            <a:srgbClr val="C00000"/>
          </a:solidFill>
          <a:ln>
            <a:solidFill>
              <a:srgbClr val="C00000"/>
            </a:solidFill>
          </a:ln>
          <a:effectLst>
            <a:outerShdw blurRad="406400" dist="50800" dir="5400000" sx="50000" sy="50000" algn="ctr" rotWithShape="0">
              <a:srgbClr val="000000">
                <a:alpha val="63000"/>
              </a:srgbClr>
            </a:outerShdw>
          </a:effectLst>
          <a:scene3d>
            <a:camera prst="orthographicFront"/>
            <a:lightRig rig="threePt" dir="t"/>
          </a:scene3d>
          <a:sp3d>
            <a:bevelT w="38100" h="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b="1"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
        <p:nvSpPr>
          <p:cNvPr id="69" name="Text Box 2"/>
          <p:cNvSpPr txBox="1">
            <a:spLocks noChangeArrowheads="1"/>
          </p:cNvSpPr>
          <p:nvPr/>
        </p:nvSpPr>
        <p:spPr bwMode="auto">
          <a:xfrm>
            <a:off x="152400" y="361929"/>
            <a:ext cx="8382000" cy="323871"/>
          </a:xfrm>
          <a:prstGeom prst="rect">
            <a:avLst/>
          </a:prstGeom>
          <a:solidFill>
            <a:schemeClr val="bg1"/>
          </a:solidFill>
          <a:ln>
            <a:noFill/>
          </a:ln>
          <a:effectLst/>
          <a:extLst>
            <a:ext uri="{91240B29-F687-4F45-9708-019B960494DF}">
              <a14:hiddenLine xmlns:a14="http://schemas.microsoft.com/office/drawing/2010/main" w="9525">
                <a:solidFill>
                  <a:srgbClr val="0000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223838">
              <a:defRPr>
                <a:solidFill>
                  <a:schemeClr val="tx1"/>
                </a:solidFill>
                <a:latin typeface="Arial" charset="0"/>
              </a:defRPr>
            </a:lvl1pPr>
            <a:lvl2pPr marL="809625" indent="-360363">
              <a:defRPr>
                <a:solidFill>
                  <a:schemeClr val="tx1"/>
                </a:solidFill>
                <a:latin typeface="Arial" charset="0"/>
              </a:defRPr>
            </a:lvl2pPr>
            <a:lvl3pPr marL="1422400" indent="-342900">
              <a:defRPr>
                <a:solidFill>
                  <a:schemeClr val="tx1"/>
                </a:solidFill>
                <a:latin typeface="Arial" charset="0"/>
              </a:defRPr>
            </a:lvl3pPr>
            <a:lvl4pPr marL="1944688" indent="-342900">
              <a:defRPr>
                <a:solidFill>
                  <a:schemeClr val="tx1"/>
                </a:solidFill>
                <a:latin typeface="Arial" charset="0"/>
              </a:defRPr>
            </a:lvl4pPr>
            <a:lvl5pPr marL="2466975" indent="-342900">
              <a:defRPr>
                <a:solidFill>
                  <a:schemeClr val="tx1"/>
                </a:solidFill>
                <a:latin typeface="Arial" charset="0"/>
              </a:defRPr>
            </a:lvl5pPr>
            <a:lvl6pPr marL="2924175" indent="-342900" fontAlgn="base">
              <a:spcBef>
                <a:spcPct val="0"/>
              </a:spcBef>
              <a:spcAft>
                <a:spcPct val="0"/>
              </a:spcAft>
              <a:defRPr>
                <a:solidFill>
                  <a:schemeClr val="tx1"/>
                </a:solidFill>
                <a:latin typeface="Arial" charset="0"/>
              </a:defRPr>
            </a:lvl6pPr>
            <a:lvl7pPr marL="3381375" indent="-342900" fontAlgn="base">
              <a:spcBef>
                <a:spcPct val="0"/>
              </a:spcBef>
              <a:spcAft>
                <a:spcPct val="0"/>
              </a:spcAft>
              <a:defRPr>
                <a:solidFill>
                  <a:schemeClr val="tx1"/>
                </a:solidFill>
                <a:latin typeface="Arial" charset="0"/>
              </a:defRPr>
            </a:lvl7pPr>
            <a:lvl8pPr marL="3838575" indent="-342900" fontAlgn="base">
              <a:spcBef>
                <a:spcPct val="0"/>
              </a:spcBef>
              <a:spcAft>
                <a:spcPct val="0"/>
              </a:spcAft>
              <a:defRPr>
                <a:solidFill>
                  <a:schemeClr val="tx1"/>
                </a:solidFill>
                <a:latin typeface="Arial" charset="0"/>
              </a:defRPr>
            </a:lvl8pPr>
            <a:lvl9pPr marL="4295775" indent="-342900" fontAlgn="base">
              <a:spcBef>
                <a:spcPct val="0"/>
              </a:spcBef>
              <a:spcAft>
                <a:spcPct val="0"/>
              </a:spcAft>
              <a:defRPr>
                <a:solidFill>
                  <a:schemeClr val="tx1"/>
                </a:solidFill>
                <a:latin typeface="Arial" charset="0"/>
              </a:defRPr>
            </a:lvl9pPr>
          </a:lstStyle>
          <a:p>
            <a:pPr marL="176213" indent="-176213" eaLnBrk="0" hangingPunct="0">
              <a:lnSpc>
                <a:spcPct val="75000"/>
              </a:lnSpc>
              <a:spcBef>
                <a:spcPct val="50000"/>
              </a:spcBef>
              <a:buSzPct val="115000"/>
              <a:buFont typeface="Arial" panose="020B0604020202020204" pitchFamily="34" charset="0"/>
              <a:buChar char="•"/>
            </a:pPr>
            <a:r>
              <a:rPr lang="fr-CA" sz="2000" b="1" dirty="0"/>
              <a:t>Couplage excitation-contraction dans les myocytes cardiaques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228600" y="298002"/>
            <a:ext cx="7772400" cy="363176"/>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633413" indent="-185738">
              <a:defRPr>
                <a:solidFill>
                  <a:schemeClr val="tx1"/>
                </a:solidFill>
                <a:latin typeface="Arial" charset="0"/>
              </a:defRPr>
            </a:lvl2pPr>
            <a:lvl3pPr marL="8128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lnSpc>
                <a:spcPct val="80000"/>
              </a:lnSpc>
              <a:spcBef>
                <a:spcPct val="50000"/>
              </a:spcBef>
            </a:pPr>
            <a:r>
              <a:rPr lang="en-US" sz="2200" b="1" dirty="0">
                <a:solidFill>
                  <a:srgbClr val="0000FF"/>
                </a:solidFill>
              </a:rPr>
              <a:t>6.2.1  </a:t>
            </a:r>
            <a:r>
              <a:rPr lang="fr-FR" sz="2200" b="1" u="sng" dirty="0">
                <a:solidFill>
                  <a:srgbClr val="0000FF"/>
                </a:solidFill>
              </a:rPr>
              <a:t>Décrire</a:t>
            </a:r>
            <a:r>
              <a:rPr lang="en-US" sz="2200" b="1" u="sng" dirty="0">
                <a:solidFill>
                  <a:srgbClr val="0000FF"/>
                </a:solidFill>
              </a:rPr>
              <a:t> </a:t>
            </a:r>
            <a:r>
              <a:rPr lang="fr-FR" sz="2200" b="1" u="sng" dirty="0">
                <a:solidFill>
                  <a:srgbClr val="0000FF"/>
                </a:solidFill>
              </a:rPr>
              <a:t>l’anatomie interne et externe du cœur</a:t>
            </a:r>
            <a:endParaRPr lang="fr-FR" sz="2200" dirty="0">
              <a:solidFill>
                <a:srgbClr val="0000FF"/>
              </a:solidFill>
            </a:endParaRPr>
          </a:p>
        </p:txBody>
      </p:sp>
      <p:pic>
        <p:nvPicPr>
          <p:cNvPr id="4111" name="Picture 15" descr="http://cw2.erpi.com/cw/marieb/userfiles/01_Fig_18_1_p_767.jpg"/>
          <p:cNvPicPr>
            <a:picLocks noChangeAspect="1" noChangeArrowheads="1"/>
          </p:cNvPicPr>
          <p:nvPr/>
        </p:nvPicPr>
        <p:blipFill>
          <a:blip r:embed="rId3" cstate="print"/>
          <a:srcRect t="1512" b="15118"/>
          <a:stretch>
            <a:fillRect/>
          </a:stretch>
        </p:blipFill>
        <p:spPr bwMode="auto">
          <a:xfrm>
            <a:off x="3205162" y="1114455"/>
            <a:ext cx="5943600" cy="5499652"/>
          </a:xfrm>
          <a:prstGeom prst="rect">
            <a:avLst/>
          </a:prstGeom>
          <a:noFill/>
        </p:spPr>
      </p:pic>
      <p:sp>
        <p:nvSpPr>
          <p:cNvPr id="6" name="Text Box 2"/>
          <p:cNvSpPr txBox="1">
            <a:spLocks noChangeArrowheads="1"/>
          </p:cNvSpPr>
          <p:nvPr/>
        </p:nvSpPr>
        <p:spPr bwMode="auto">
          <a:xfrm>
            <a:off x="228600" y="714345"/>
            <a:ext cx="4267200" cy="400110"/>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633413" indent="-185738">
              <a:defRPr>
                <a:solidFill>
                  <a:schemeClr val="tx1"/>
                </a:solidFill>
                <a:latin typeface="Arial" charset="0"/>
              </a:defRPr>
            </a:lvl2pPr>
            <a:lvl3pPr marL="8128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40000"/>
              </a:spcBef>
            </a:pPr>
            <a:r>
              <a:rPr lang="fr-FR" sz="2000" dirty="0">
                <a:solidFill>
                  <a:srgbClr val="0000FF"/>
                </a:solidFill>
              </a:rPr>
              <a:t>6.2.1.1 Forme et situation du cœur</a:t>
            </a:r>
          </a:p>
        </p:txBody>
      </p:sp>
      <p:sp>
        <p:nvSpPr>
          <p:cNvPr id="7" name="Text Box 2"/>
          <p:cNvSpPr txBox="1">
            <a:spLocks noChangeArrowheads="1"/>
          </p:cNvSpPr>
          <p:nvPr/>
        </p:nvSpPr>
        <p:spPr bwMode="auto">
          <a:xfrm>
            <a:off x="152400" y="1390710"/>
            <a:ext cx="3048000" cy="3339376"/>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633413" indent="-185738">
              <a:defRPr>
                <a:solidFill>
                  <a:schemeClr val="tx1"/>
                </a:solidFill>
                <a:latin typeface="Arial" charset="0"/>
              </a:defRPr>
            </a:lvl2pPr>
            <a:lvl3pPr marL="8128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271463" lvl="1" indent="-271463" eaLnBrk="0" hangingPunct="0">
              <a:spcBef>
                <a:spcPts val="600"/>
              </a:spcBef>
              <a:buFont typeface="Wingdings" pitchFamily="2" charset="2"/>
              <a:buChar char="ü"/>
            </a:pPr>
            <a:r>
              <a:rPr lang="fr-FR" sz="1600" dirty="0"/>
              <a:t>Situé dans le </a:t>
            </a:r>
            <a:r>
              <a:rPr lang="fr-FR" sz="1600" b="1" i="1" dirty="0"/>
              <a:t>médiastin</a:t>
            </a:r>
            <a:r>
              <a:rPr lang="fr-FR" sz="1600" b="1" dirty="0">
                <a:solidFill>
                  <a:schemeClr val="accent2"/>
                </a:solidFill>
              </a:rPr>
              <a:t> </a:t>
            </a:r>
            <a:r>
              <a:rPr lang="fr-FR" sz="1600" dirty="0"/>
              <a:t>de</a:t>
            </a:r>
            <a:r>
              <a:rPr lang="fr-FR" sz="1600" dirty="0">
                <a:solidFill>
                  <a:schemeClr val="accent2"/>
                </a:solidFill>
              </a:rPr>
              <a:t> </a:t>
            </a:r>
            <a:r>
              <a:rPr lang="fr-FR" sz="1600" dirty="0"/>
              <a:t>la cavité thoracique.</a:t>
            </a:r>
          </a:p>
          <a:p>
            <a:pPr marL="271463" lvl="1" indent="-271463" eaLnBrk="0" hangingPunct="0">
              <a:spcBef>
                <a:spcPts val="600"/>
              </a:spcBef>
              <a:buFont typeface="Wingdings" pitchFamily="2" charset="2"/>
              <a:buChar char="ü"/>
            </a:pPr>
            <a:r>
              <a:rPr lang="fr-FR" sz="1600" dirty="0"/>
              <a:t>Masse chez l’adulte :</a:t>
            </a:r>
          </a:p>
          <a:p>
            <a:pPr marL="271463" lvl="1" indent="-271463" eaLnBrk="0" hangingPunct="0">
              <a:spcBef>
                <a:spcPts val="0"/>
              </a:spcBef>
            </a:pPr>
            <a:r>
              <a:rPr lang="fr-FR" sz="1600" dirty="0"/>
              <a:t>	250-350 g</a:t>
            </a:r>
          </a:p>
          <a:p>
            <a:pPr marL="271463" lvl="1" indent="-271463" eaLnBrk="0" hangingPunct="0">
              <a:spcBef>
                <a:spcPts val="1200"/>
              </a:spcBef>
              <a:buFont typeface="Wingdings" pitchFamily="2" charset="2"/>
              <a:buChar char="ü"/>
            </a:pPr>
            <a:r>
              <a:rPr lang="fr-FR" sz="1600" dirty="0"/>
              <a:t>S’étend obliquement (2/3 du côté gauche)</a:t>
            </a:r>
          </a:p>
          <a:p>
            <a:pPr marL="271463" lvl="1" indent="-271463" eaLnBrk="0" hangingPunct="0">
              <a:spcBef>
                <a:spcPts val="1200"/>
              </a:spcBef>
              <a:buFont typeface="Wingdings" pitchFamily="2" charset="2"/>
              <a:buChar char="ü"/>
            </a:pPr>
            <a:r>
              <a:rPr lang="fr-FR" sz="1600" dirty="0"/>
              <a:t>Repose sur le diaphragme.</a:t>
            </a:r>
          </a:p>
          <a:p>
            <a:pPr marL="271463" lvl="1" indent="-271463" eaLnBrk="0" hangingPunct="0">
              <a:spcBef>
                <a:spcPts val="1200"/>
              </a:spcBef>
              <a:buFont typeface="Wingdings" pitchFamily="2" charset="2"/>
              <a:buChar char="ü"/>
            </a:pPr>
            <a:r>
              <a:rPr lang="fr-FR" sz="1600" dirty="0"/>
              <a:t>Forme conique renversée : l’</a:t>
            </a:r>
            <a:r>
              <a:rPr lang="fr-FR" sz="1600" b="1" i="1" dirty="0"/>
              <a:t>apex</a:t>
            </a:r>
            <a:r>
              <a:rPr lang="fr-FR" sz="1600" dirty="0">
                <a:solidFill>
                  <a:srgbClr val="3366FF"/>
                </a:solidFill>
              </a:rPr>
              <a:t> </a:t>
            </a:r>
            <a:r>
              <a:rPr lang="fr-FR" sz="1600" dirty="0"/>
              <a:t>pointe vers la hanche gauche, la </a:t>
            </a:r>
            <a:r>
              <a:rPr lang="fr-FR" sz="1600" b="1" i="1" dirty="0"/>
              <a:t>base</a:t>
            </a:r>
            <a:r>
              <a:rPr lang="fr-FR" sz="1600" dirty="0"/>
              <a:t> est orientée vers l’épaule droite.</a:t>
            </a:r>
          </a:p>
        </p:txBody>
      </p:sp>
      <p:sp>
        <p:nvSpPr>
          <p:cNvPr id="4103" name="Text Box 7"/>
          <p:cNvSpPr txBox="1">
            <a:spLocks noChangeArrowheads="1"/>
          </p:cNvSpPr>
          <p:nvPr/>
        </p:nvSpPr>
        <p:spPr bwMode="auto">
          <a:xfrm>
            <a:off x="8153400" y="640080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Text Box 3"/>
          <p:cNvSpPr txBox="1">
            <a:spLocks noChangeArrowheads="1"/>
          </p:cNvSpPr>
          <p:nvPr/>
        </p:nvSpPr>
        <p:spPr bwMode="auto">
          <a:xfrm>
            <a:off x="381000" y="650927"/>
            <a:ext cx="8458200" cy="3921073"/>
          </a:xfrm>
          <a:prstGeom prst="rect">
            <a:avLst/>
          </a:prstGeom>
          <a:noFill/>
          <a:ln w="9525">
            <a:noFill/>
            <a:miter lim="800000"/>
            <a:headEnd/>
            <a:tailEnd/>
          </a:ln>
          <a:effectLst/>
        </p:spPr>
        <p:txBody>
          <a:bodyPr wrap="square" tIns="137160" bIns="137160">
            <a:spAutoFit/>
          </a:bodyPr>
          <a:lstStyle>
            <a:lvl1pPr marL="185738" indent="-185738">
              <a:defRPr>
                <a:solidFill>
                  <a:schemeClr val="tx1"/>
                </a:solidFill>
                <a:latin typeface="Arial" charset="0"/>
              </a:defRPr>
            </a:lvl1pPr>
            <a:lvl2pPr marL="712788" indent="-347663">
              <a:defRPr>
                <a:solidFill>
                  <a:schemeClr val="tx1"/>
                </a:solidFill>
                <a:latin typeface="Arial" charset="0"/>
              </a:defRPr>
            </a:lvl2pPr>
            <a:lvl3pPr marL="1422400" indent="-342900">
              <a:defRPr>
                <a:solidFill>
                  <a:schemeClr val="tx1"/>
                </a:solidFill>
                <a:latin typeface="Arial" charset="0"/>
              </a:defRPr>
            </a:lvl3pPr>
            <a:lvl4pPr marL="1944688" indent="-342900">
              <a:defRPr>
                <a:solidFill>
                  <a:schemeClr val="tx1"/>
                </a:solidFill>
                <a:latin typeface="Arial" charset="0"/>
              </a:defRPr>
            </a:lvl4pPr>
            <a:lvl5pPr marL="2466975" indent="-342900">
              <a:defRPr>
                <a:solidFill>
                  <a:schemeClr val="tx1"/>
                </a:solidFill>
                <a:latin typeface="Arial" charset="0"/>
              </a:defRPr>
            </a:lvl5pPr>
            <a:lvl6pPr marL="2924175" indent="-342900" fontAlgn="base">
              <a:spcBef>
                <a:spcPct val="0"/>
              </a:spcBef>
              <a:spcAft>
                <a:spcPct val="0"/>
              </a:spcAft>
              <a:defRPr>
                <a:solidFill>
                  <a:schemeClr val="tx1"/>
                </a:solidFill>
                <a:latin typeface="Arial" charset="0"/>
              </a:defRPr>
            </a:lvl6pPr>
            <a:lvl7pPr marL="3381375" indent="-342900" fontAlgn="base">
              <a:spcBef>
                <a:spcPct val="0"/>
              </a:spcBef>
              <a:spcAft>
                <a:spcPct val="0"/>
              </a:spcAft>
              <a:defRPr>
                <a:solidFill>
                  <a:schemeClr val="tx1"/>
                </a:solidFill>
                <a:latin typeface="Arial" charset="0"/>
              </a:defRPr>
            </a:lvl7pPr>
            <a:lvl8pPr marL="3838575" indent="-342900" fontAlgn="base">
              <a:spcBef>
                <a:spcPct val="0"/>
              </a:spcBef>
              <a:spcAft>
                <a:spcPct val="0"/>
              </a:spcAft>
              <a:defRPr>
                <a:solidFill>
                  <a:schemeClr val="tx1"/>
                </a:solidFill>
                <a:latin typeface="Arial" charset="0"/>
              </a:defRPr>
            </a:lvl8pPr>
            <a:lvl9pPr marL="4295775" indent="-342900" fontAlgn="base">
              <a:spcBef>
                <a:spcPct val="0"/>
              </a:spcBef>
              <a:spcAft>
                <a:spcPct val="0"/>
              </a:spcAft>
              <a:defRPr>
                <a:solidFill>
                  <a:schemeClr val="tx1"/>
                </a:solidFill>
                <a:latin typeface="Arial" charset="0"/>
              </a:defRPr>
            </a:lvl9pPr>
          </a:lstStyle>
          <a:p>
            <a:pPr marL="174625" indent="-174625" eaLnBrk="0" hangingPunct="0">
              <a:spcBef>
                <a:spcPct val="50000"/>
              </a:spcBef>
              <a:buSzPct val="85000"/>
              <a:buFont typeface="Arial" pitchFamily="34" charset="0"/>
              <a:buChar char="‒"/>
            </a:pPr>
            <a:r>
              <a:rPr lang="fr-CA" sz="1600" dirty="0"/>
              <a:t>Semblable au muscle squelettique.</a:t>
            </a:r>
          </a:p>
          <a:p>
            <a:pPr marL="174625" indent="-174625" eaLnBrk="0" hangingPunct="0">
              <a:spcBef>
                <a:spcPct val="50000"/>
              </a:spcBef>
              <a:buSzPct val="85000"/>
              <a:buFont typeface="Arial" pitchFamily="34" charset="0"/>
              <a:buChar char="‒"/>
            </a:pPr>
            <a:r>
              <a:rPr lang="fr-CA" sz="1600" dirty="0"/>
              <a:t>Cependant, la contraction requiert l’entrée d’ions Ca</a:t>
            </a:r>
            <a:r>
              <a:rPr lang="fr-CA" sz="1600" baseline="30000" dirty="0"/>
              <a:t>2+</a:t>
            </a:r>
            <a:r>
              <a:rPr lang="fr-CA" sz="1600" dirty="0"/>
              <a:t> de l’espace extracellulaire (contrairement au muscle squelettique).</a:t>
            </a:r>
          </a:p>
          <a:p>
            <a:pPr marL="444500" lvl="1" indent="-269875" eaLnBrk="0" hangingPunct="0">
              <a:spcBef>
                <a:spcPct val="20000"/>
              </a:spcBef>
              <a:buSzPct val="115000"/>
              <a:buFont typeface="Wingdings 2" pitchFamily="18" charset="2"/>
              <a:buNone/>
            </a:pPr>
            <a:r>
              <a:rPr lang="fr-CA" sz="1600" dirty="0">
                <a:sym typeface="Wingdings 2" pitchFamily="18" charset="2"/>
              </a:rPr>
              <a:t>1)	Les ions </a:t>
            </a:r>
            <a:r>
              <a:rPr lang="fr-CA" sz="1600" dirty="0">
                <a:sym typeface="Symbol" pitchFamily="18" charset="2"/>
              </a:rPr>
              <a:t>Ca</a:t>
            </a:r>
            <a:r>
              <a:rPr lang="fr-CA" sz="1600" baseline="30000" dirty="0">
                <a:sym typeface="Symbol" pitchFamily="18" charset="2"/>
              </a:rPr>
              <a:t>2+</a:t>
            </a:r>
            <a:r>
              <a:rPr lang="fr-CA" sz="1600" dirty="0">
                <a:sym typeface="Symbol" pitchFamily="18" charset="2"/>
              </a:rPr>
              <a:t> entrent durant le plateau.</a:t>
            </a:r>
          </a:p>
          <a:p>
            <a:pPr lvl="1" indent="-268288" eaLnBrk="0" hangingPunct="0">
              <a:spcBef>
                <a:spcPct val="20000"/>
              </a:spcBef>
              <a:buSzPct val="115000"/>
              <a:buFont typeface="Wingdings 2" pitchFamily="18" charset="2"/>
              <a:buNone/>
            </a:pPr>
            <a:r>
              <a:rPr lang="fr-CA" sz="1600" dirty="0">
                <a:sym typeface="Symbol" pitchFamily="18" charset="2"/>
              </a:rPr>
              <a:t> Certain de ces ions se lient à la troponine. </a:t>
            </a:r>
          </a:p>
          <a:p>
            <a:pPr marL="444500" lvl="1" indent="-269875" eaLnBrk="0" hangingPunct="0">
              <a:spcBef>
                <a:spcPct val="20000"/>
              </a:spcBef>
              <a:buSzPct val="115000"/>
              <a:buFont typeface="Wingdings 2" pitchFamily="18" charset="2"/>
              <a:buNone/>
            </a:pPr>
            <a:r>
              <a:rPr lang="fr-CA" sz="1600" dirty="0">
                <a:sym typeface="Wingdings 2" pitchFamily="18" charset="2"/>
              </a:rPr>
              <a:t>2)	</a:t>
            </a:r>
            <a:r>
              <a:rPr lang="fr-CA" sz="1600" dirty="0">
                <a:sym typeface="Symbol" pitchFamily="18" charset="2"/>
              </a:rPr>
              <a:t>Les autres ions Ca</a:t>
            </a:r>
            <a:r>
              <a:rPr lang="fr-CA" sz="1600" baseline="30000" dirty="0">
                <a:sym typeface="Symbol" pitchFamily="18" charset="2"/>
              </a:rPr>
              <a:t>2+</a:t>
            </a:r>
            <a:r>
              <a:rPr lang="fr-CA" sz="1600" dirty="0">
                <a:sym typeface="Symbol" pitchFamily="18" charset="2"/>
              </a:rPr>
              <a:t> se lient à des récepteurs sur la membrane du RS. Cette liaison déclenche la libération par le RS d’ions </a:t>
            </a:r>
            <a:r>
              <a:rPr lang="fr-CA" sz="1600" dirty="0"/>
              <a:t>Ca</a:t>
            </a:r>
            <a:r>
              <a:rPr lang="fr-CA" sz="1600" baseline="30000" dirty="0"/>
              <a:t>2+</a:t>
            </a:r>
            <a:r>
              <a:rPr lang="fr-CA" sz="1600" dirty="0"/>
              <a:t>.</a:t>
            </a:r>
          </a:p>
          <a:p>
            <a:pPr lvl="1" indent="-268288" eaLnBrk="0" hangingPunct="0">
              <a:spcBef>
                <a:spcPct val="20000"/>
              </a:spcBef>
              <a:buSzPct val="115000"/>
              <a:buFont typeface="Wingdings 2" pitchFamily="18" charset="2"/>
              <a:buNone/>
            </a:pPr>
            <a:r>
              <a:rPr lang="fr-CA" sz="1600" dirty="0">
                <a:sym typeface="Symbol" pitchFamily="18" charset="2"/>
              </a:rPr>
              <a:t>	Les ions Ca</a:t>
            </a:r>
            <a:r>
              <a:rPr lang="fr-CA" sz="1600" baseline="30000" dirty="0">
                <a:sym typeface="Symbol" pitchFamily="18" charset="2"/>
              </a:rPr>
              <a:t>2+ </a:t>
            </a:r>
            <a:r>
              <a:rPr lang="fr-CA" sz="1600" dirty="0">
                <a:sym typeface="Symbol" pitchFamily="18" charset="2"/>
              </a:rPr>
              <a:t>provenant du RS contribuent pour quelque 80% de la contraction.</a:t>
            </a:r>
          </a:p>
          <a:p>
            <a:pPr marL="174625" indent="-174625" eaLnBrk="0" hangingPunct="0">
              <a:spcBef>
                <a:spcPct val="50000"/>
              </a:spcBef>
              <a:buSzPct val="85000"/>
              <a:buFont typeface="Arial" pitchFamily="34" charset="0"/>
              <a:buChar char="‒"/>
            </a:pPr>
            <a:r>
              <a:rPr lang="fr-CA" sz="1600" dirty="0">
                <a:sym typeface="Symbol" pitchFamily="18" charset="2"/>
              </a:rPr>
              <a:t>Ce processus permet un contrôle précis de la force de contraction par des neuro-transmetteurs (telle la noradrénaline) ou hormones (telle l’adrénaline): en augmentant notamment l’ouverture des canaux à Ca</a:t>
            </a:r>
            <a:r>
              <a:rPr lang="fr-CA" sz="1600" baseline="30000" dirty="0">
                <a:sym typeface="Symbol" pitchFamily="18" charset="2"/>
              </a:rPr>
              <a:t>2+</a:t>
            </a:r>
            <a:r>
              <a:rPr lang="fr-CA" sz="1600" dirty="0">
                <a:sym typeface="Symbol" pitchFamily="18" charset="2"/>
              </a:rPr>
              <a:t>, ce qui entraîne une augmentation de l’entrée des ions Ca</a:t>
            </a:r>
            <a:r>
              <a:rPr lang="fr-CA" sz="1600" baseline="30000" dirty="0">
                <a:sym typeface="Symbol" pitchFamily="18" charset="2"/>
              </a:rPr>
              <a:t>2+ </a:t>
            </a:r>
            <a:r>
              <a:rPr lang="fr-CA" sz="1600" dirty="0">
                <a:sym typeface="Symbol" pitchFamily="18" charset="2"/>
              </a:rPr>
              <a:t>durant le plateau du potentiel d’action. Ce mécanisme se fait par l’intermédiaire de l’AMPc comme second messager.</a:t>
            </a:r>
            <a:endParaRPr lang="fr-CA" sz="1600" b="1" baseline="30000" dirty="0">
              <a:sym typeface="Symbol" pitchFamily="18" charset="2"/>
            </a:endParaRPr>
          </a:p>
        </p:txBody>
      </p:sp>
      <p:sp>
        <p:nvSpPr>
          <p:cNvPr id="4" name="Text Box 2">
            <a:extLst>
              <a:ext uri="{FF2B5EF4-FFF2-40B4-BE49-F238E27FC236}">
                <a16:creationId xmlns:a16="http://schemas.microsoft.com/office/drawing/2014/main" id="{91BAFD9A-E59D-43B8-934E-8EC5AC5407A3}"/>
              </a:ext>
            </a:extLst>
          </p:cNvPr>
          <p:cNvSpPr txBox="1">
            <a:spLocks noChangeArrowheads="1"/>
          </p:cNvSpPr>
          <p:nvPr/>
        </p:nvSpPr>
        <p:spPr bwMode="auto">
          <a:xfrm>
            <a:off x="152400" y="361929"/>
            <a:ext cx="8382000" cy="323871"/>
          </a:xfrm>
          <a:prstGeom prst="rect">
            <a:avLst/>
          </a:prstGeom>
          <a:solidFill>
            <a:schemeClr val="bg1"/>
          </a:solidFill>
          <a:ln>
            <a:noFill/>
          </a:ln>
          <a:effectLst/>
          <a:extLst>
            <a:ext uri="{91240B29-F687-4F45-9708-019B960494DF}">
              <a14:hiddenLine xmlns:a14="http://schemas.microsoft.com/office/drawing/2010/main" w="9525">
                <a:solidFill>
                  <a:srgbClr val="0000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223838">
              <a:defRPr>
                <a:solidFill>
                  <a:schemeClr val="tx1"/>
                </a:solidFill>
                <a:latin typeface="Arial" charset="0"/>
              </a:defRPr>
            </a:lvl1pPr>
            <a:lvl2pPr marL="809625" indent="-360363">
              <a:defRPr>
                <a:solidFill>
                  <a:schemeClr val="tx1"/>
                </a:solidFill>
                <a:latin typeface="Arial" charset="0"/>
              </a:defRPr>
            </a:lvl2pPr>
            <a:lvl3pPr marL="1422400" indent="-342900">
              <a:defRPr>
                <a:solidFill>
                  <a:schemeClr val="tx1"/>
                </a:solidFill>
                <a:latin typeface="Arial" charset="0"/>
              </a:defRPr>
            </a:lvl3pPr>
            <a:lvl4pPr marL="1944688" indent="-342900">
              <a:defRPr>
                <a:solidFill>
                  <a:schemeClr val="tx1"/>
                </a:solidFill>
                <a:latin typeface="Arial" charset="0"/>
              </a:defRPr>
            </a:lvl4pPr>
            <a:lvl5pPr marL="2466975" indent="-342900">
              <a:defRPr>
                <a:solidFill>
                  <a:schemeClr val="tx1"/>
                </a:solidFill>
                <a:latin typeface="Arial" charset="0"/>
              </a:defRPr>
            </a:lvl5pPr>
            <a:lvl6pPr marL="2924175" indent="-342900" fontAlgn="base">
              <a:spcBef>
                <a:spcPct val="0"/>
              </a:spcBef>
              <a:spcAft>
                <a:spcPct val="0"/>
              </a:spcAft>
              <a:defRPr>
                <a:solidFill>
                  <a:schemeClr val="tx1"/>
                </a:solidFill>
                <a:latin typeface="Arial" charset="0"/>
              </a:defRPr>
            </a:lvl6pPr>
            <a:lvl7pPr marL="3381375" indent="-342900" fontAlgn="base">
              <a:spcBef>
                <a:spcPct val="0"/>
              </a:spcBef>
              <a:spcAft>
                <a:spcPct val="0"/>
              </a:spcAft>
              <a:defRPr>
                <a:solidFill>
                  <a:schemeClr val="tx1"/>
                </a:solidFill>
                <a:latin typeface="Arial" charset="0"/>
              </a:defRPr>
            </a:lvl7pPr>
            <a:lvl8pPr marL="3838575" indent="-342900" fontAlgn="base">
              <a:spcBef>
                <a:spcPct val="0"/>
              </a:spcBef>
              <a:spcAft>
                <a:spcPct val="0"/>
              </a:spcAft>
              <a:defRPr>
                <a:solidFill>
                  <a:schemeClr val="tx1"/>
                </a:solidFill>
                <a:latin typeface="Arial" charset="0"/>
              </a:defRPr>
            </a:lvl8pPr>
            <a:lvl9pPr marL="4295775" indent="-342900" fontAlgn="base">
              <a:spcBef>
                <a:spcPct val="0"/>
              </a:spcBef>
              <a:spcAft>
                <a:spcPct val="0"/>
              </a:spcAft>
              <a:defRPr>
                <a:solidFill>
                  <a:schemeClr val="tx1"/>
                </a:solidFill>
                <a:latin typeface="Arial" charset="0"/>
              </a:defRPr>
            </a:lvl9pPr>
          </a:lstStyle>
          <a:p>
            <a:pPr marL="176213" indent="-176213" eaLnBrk="0" hangingPunct="0">
              <a:lnSpc>
                <a:spcPct val="75000"/>
              </a:lnSpc>
              <a:spcBef>
                <a:spcPct val="50000"/>
              </a:spcBef>
              <a:buSzPct val="115000"/>
              <a:buFont typeface="Arial" panose="020B0604020202020204" pitchFamily="34" charset="0"/>
              <a:buChar char="•"/>
            </a:pPr>
            <a:r>
              <a:rPr lang="fr-CA" sz="2000" b="1" dirty="0"/>
              <a:t>Couplage excitation-contraction dans les myocytes cardiaques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Text Box 2"/>
          <p:cNvSpPr txBox="1">
            <a:spLocks noChangeArrowheads="1"/>
          </p:cNvSpPr>
          <p:nvPr/>
        </p:nvSpPr>
        <p:spPr bwMode="auto">
          <a:xfrm>
            <a:off x="228600" y="621037"/>
            <a:ext cx="8534400" cy="1687513"/>
          </a:xfrm>
          <a:prstGeom prst="rect">
            <a:avLst/>
          </a:prstGeom>
          <a:solidFill>
            <a:schemeClr val="bg1"/>
          </a:solidFill>
          <a:ln>
            <a:noFill/>
          </a:ln>
          <a:effectLst/>
          <a:extLst>
            <a:ext uri="{91240B29-F687-4F45-9708-019B960494DF}">
              <a14:hiddenLine xmlns:a14="http://schemas.microsoft.com/office/drawing/2010/main" w="9525">
                <a:solidFill>
                  <a:srgbClr val="00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360363" indent="-360363" eaLnBrk="0" hangingPunct="0">
              <a:spcBef>
                <a:spcPct val="50000"/>
              </a:spcBef>
              <a:buFont typeface="+mj-lt"/>
              <a:buAutoNum type="romanLcPeriod"/>
            </a:pPr>
            <a:r>
              <a:rPr lang="fr-CA" b="1" dirty="0"/>
              <a:t>Moyens de stimulation :</a:t>
            </a:r>
            <a:r>
              <a:rPr lang="fr-CA" sz="1600" dirty="0"/>
              <a:t>  </a:t>
            </a:r>
          </a:p>
          <a:p>
            <a:pPr eaLnBrk="0" hangingPunct="0"/>
            <a:r>
              <a:rPr lang="fr-CA" sz="1600" b="1" dirty="0">
                <a:solidFill>
                  <a:srgbClr val="006600"/>
                </a:solidFill>
              </a:rPr>
              <a:t>	</a:t>
            </a:r>
            <a:r>
              <a:rPr lang="fr-CA" sz="1600" b="1" dirty="0"/>
              <a:t>Automatisme :</a:t>
            </a:r>
            <a:r>
              <a:rPr lang="fr-CA" sz="1600" dirty="0"/>
              <a:t> le cœur se contracte spontanément et de façon rythmique</a:t>
            </a:r>
          </a:p>
          <a:p>
            <a:pPr eaLnBrk="0" hangingPunct="0"/>
            <a:r>
              <a:rPr lang="fr-CA" sz="1600" dirty="0"/>
              <a:t>	</a:t>
            </a:r>
            <a:r>
              <a:rPr lang="fr-CA" sz="1600" dirty="0">
                <a:sym typeface="Symbol" pitchFamily="18" charset="2"/>
              </a:rPr>
              <a:t>  P</a:t>
            </a:r>
            <a:r>
              <a:rPr lang="fr-CA" sz="1600" dirty="0"/>
              <a:t>résence de cellules auto-excitables (1%)</a:t>
            </a:r>
          </a:p>
          <a:p>
            <a:pPr marL="360363" indent="-360363" eaLnBrk="0" hangingPunct="0">
              <a:spcBef>
                <a:spcPct val="25000"/>
              </a:spcBef>
              <a:buFont typeface="+mj-lt"/>
              <a:buAutoNum type="romanLcPeriod" startAt="2"/>
              <a:tabLst>
                <a:tab pos="360363" algn="l"/>
              </a:tabLst>
            </a:pPr>
            <a:r>
              <a:rPr lang="fr-CA" b="1" dirty="0"/>
              <a:t>Contraction au niveau de l’organe (plutôt que d’unités motrices) :</a:t>
            </a:r>
            <a:endParaRPr lang="fr-CA" dirty="0"/>
          </a:p>
          <a:p>
            <a:pPr eaLnBrk="0" hangingPunct="0"/>
            <a:r>
              <a:rPr lang="fr-CA" sz="1600" dirty="0"/>
              <a:t>	« Dans le muscle cardiaque, l’organe tout entier se contracte d’un bloc ou il ne se contracte pas du tout. »</a:t>
            </a:r>
          </a:p>
        </p:txBody>
      </p:sp>
      <p:sp>
        <p:nvSpPr>
          <p:cNvPr id="113667" name="Text Box 3"/>
          <p:cNvSpPr txBox="1">
            <a:spLocks noChangeArrowheads="1"/>
          </p:cNvSpPr>
          <p:nvPr/>
        </p:nvSpPr>
        <p:spPr bwMode="auto">
          <a:xfrm>
            <a:off x="228600" y="220927"/>
            <a:ext cx="8763000" cy="400110"/>
          </a:xfrm>
          <a:prstGeom prst="rect">
            <a:avLst/>
          </a:prstGeom>
          <a:solidFill>
            <a:schemeClr val="bg1"/>
          </a:solidFill>
          <a:ln>
            <a:noFill/>
          </a:ln>
          <a:effectLst/>
          <a:extLst>
            <a:ext uri="{91240B29-F687-4F45-9708-019B960494DF}">
              <a14:hiddenLine xmlns:a14="http://schemas.microsoft.com/office/drawing/2010/main" w="28575">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23838" indent="-223838">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901700" indent="-901700" eaLnBrk="0" hangingPunct="0"/>
            <a:r>
              <a:rPr lang="fr-CA" sz="2000" dirty="0">
                <a:solidFill>
                  <a:srgbClr val="0000FF"/>
                </a:solidFill>
              </a:rPr>
              <a:t>6.2.5.3 	Caractéristiques particulières de la contraction du muscle cardiaque</a:t>
            </a:r>
          </a:p>
        </p:txBody>
      </p:sp>
      <p:graphicFrame>
        <p:nvGraphicFramePr>
          <p:cNvPr id="113683" name="Object 19"/>
          <p:cNvGraphicFramePr>
            <a:graphicFrameLocks noGrp="1" noChangeAspect="1"/>
          </p:cNvGraphicFramePr>
          <p:nvPr>
            <p:ph/>
            <p:extLst>
              <p:ext uri="{D42A27DB-BD31-4B8C-83A1-F6EECF244321}">
                <p14:modId xmlns:p14="http://schemas.microsoft.com/office/powerpoint/2010/main" val="3322349925"/>
              </p:ext>
            </p:extLst>
          </p:nvPr>
        </p:nvGraphicFramePr>
        <p:xfrm>
          <a:off x="3581400" y="2157412"/>
          <a:ext cx="5410200" cy="4020341"/>
        </p:xfrm>
        <a:graphic>
          <a:graphicData uri="http://schemas.openxmlformats.org/presentationml/2006/ole">
            <mc:AlternateContent xmlns:mc="http://schemas.openxmlformats.org/markup-compatibility/2006">
              <mc:Choice xmlns:v="urn:schemas-microsoft-com:vml" Requires="v">
                <p:oleObj name="Bitmap Image" r:id="rId3" imgW="6458852" imgH="5257143" progId="PBrush">
                  <p:embed/>
                </p:oleObj>
              </mc:Choice>
              <mc:Fallback>
                <p:oleObj name="Bitmap Image" r:id="rId3" imgW="6458852" imgH="5257143" progId="PBrush">
                  <p:embed/>
                  <p:pic>
                    <p:nvPicPr>
                      <p:cNvPr id="0" name="Picture 33"/>
                      <p:cNvPicPr>
                        <a:picLocks noGrp="1" noChangeAspect="1" noChangeArrowheads="1"/>
                      </p:cNvPicPr>
                      <p:nvPr/>
                    </p:nvPicPr>
                    <p:blipFill>
                      <a:blip r:embed="rId4">
                        <a:extLst>
                          <a:ext uri="{28A0092B-C50C-407E-A947-70E740481C1C}">
                            <a14:useLocalDpi xmlns:a14="http://schemas.microsoft.com/office/drawing/2010/main" val="0"/>
                          </a:ext>
                        </a:extLst>
                      </a:blip>
                      <a:srcRect b="8696"/>
                      <a:stretch>
                        <a:fillRect/>
                      </a:stretch>
                    </p:blipFill>
                    <p:spPr bwMode="auto">
                      <a:xfrm>
                        <a:off x="3581400" y="2157412"/>
                        <a:ext cx="5410200" cy="40203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13685" name="Text Box 21"/>
          <p:cNvSpPr txBox="1">
            <a:spLocks noChangeArrowheads="1"/>
          </p:cNvSpPr>
          <p:nvPr/>
        </p:nvSpPr>
        <p:spPr bwMode="auto">
          <a:xfrm>
            <a:off x="304800" y="2305699"/>
            <a:ext cx="2743200" cy="1915909"/>
          </a:xfrm>
          <a:prstGeom prst="rect">
            <a:avLst/>
          </a:prstGeom>
          <a:solidFill>
            <a:schemeClr val="bg1"/>
          </a:solidFill>
          <a:ln>
            <a:noFill/>
          </a:ln>
          <a:effectLst/>
          <a:extLst>
            <a:ext uri="{91240B29-F687-4F45-9708-019B960494DF}">
              <a14:hiddenLine xmlns:a14="http://schemas.microsoft.com/office/drawing/2010/main" w="9525">
                <a:solidFill>
                  <a:srgbClr val="00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6000" rIns="0">
            <a:spAutoFit/>
          </a:bodyPr>
          <a:lstStyle>
            <a:lvl1pPr marL="342900" indent="-342900">
              <a:defRPr>
                <a:solidFill>
                  <a:schemeClr val="tx1"/>
                </a:solidFill>
                <a:latin typeface="Arial" charset="0"/>
              </a:defRPr>
            </a:lvl1pPr>
            <a:lvl2pPr marL="690563" indent="-233363">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360363" indent="-360363" eaLnBrk="0" hangingPunct="0">
              <a:spcBef>
                <a:spcPct val="50000"/>
              </a:spcBef>
              <a:buFont typeface="+mj-lt"/>
              <a:buAutoNum type="romanLcPeriod" startAt="3"/>
            </a:pPr>
            <a:r>
              <a:rPr lang="fr-CA" b="1" dirty="0"/>
              <a:t>Période réfractaire absolue : </a:t>
            </a:r>
            <a:r>
              <a:rPr lang="fr-CA" b="1" dirty="0">
                <a:latin typeface="Arial"/>
                <a:cs typeface="Arial"/>
              </a:rPr>
              <a:t>~ 250 ms</a:t>
            </a:r>
            <a:endParaRPr lang="fr-CA" sz="1600" dirty="0"/>
          </a:p>
          <a:p>
            <a:pPr marL="449263" indent="-449263" eaLnBrk="0" hangingPunct="0">
              <a:tabLst>
                <a:tab pos="360363" algn="l"/>
              </a:tabLst>
            </a:pPr>
            <a:r>
              <a:rPr lang="fr-CA" sz="1600" dirty="0"/>
              <a:t>	(	comparé à </a:t>
            </a:r>
            <a:r>
              <a:rPr lang="fr-CA" sz="1600" dirty="0">
                <a:latin typeface="Arial"/>
                <a:cs typeface="Arial"/>
              </a:rPr>
              <a:t>~</a:t>
            </a:r>
            <a:r>
              <a:rPr lang="fr-CA" sz="1600" dirty="0"/>
              <a:t> 2 msec pour les muscles squelettiques)</a:t>
            </a:r>
          </a:p>
          <a:p>
            <a:pPr marL="449263" indent="-449263" eaLnBrk="0" hangingPunct="0">
              <a:tabLst>
                <a:tab pos="355600" algn="l"/>
              </a:tabLst>
            </a:pPr>
            <a:endParaRPr lang="fr-CA" sz="1600" dirty="0"/>
          </a:p>
          <a:p>
            <a:pPr eaLnBrk="0" hangingPunct="0">
              <a:spcBef>
                <a:spcPts val="300"/>
              </a:spcBef>
            </a:pPr>
            <a:r>
              <a:rPr lang="fr-CA" sz="1600" dirty="0"/>
              <a:t>	</a:t>
            </a:r>
            <a:r>
              <a:rPr lang="fr-CA" sz="1400" dirty="0">
                <a:solidFill>
                  <a:srgbClr val="FF0000"/>
                </a:solidFill>
              </a:rPr>
              <a:t>** En quoi est-ce important ?</a:t>
            </a:r>
          </a:p>
        </p:txBody>
      </p:sp>
      <p:sp>
        <p:nvSpPr>
          <p:cNvPr id="113686" name="Text Box 22"/>
          <p:cNvSpPr txBox="1">
            <a:spLocks noChangeArrowheads="1"/>
          </p:cNvSpPr>
          <p:nvPr/>
        </p:nvSpPr>
        <p:spPr bwMode="auto">
          <a:xfrm>
            <a:off x="5562600" y="4824412"/>
            <a:ext cx="1066800" cy="663053"/>
          </a:xfrm>
          <a:prstGeom prst="rect">
            <a:avLst/>
          </a:prstGeom>
          <a:solidFill>
            <a:srgbClr val="A2CBD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tIns="36000" rIns="72000" bIns="72000">
            <a:spAutoFit/>
          </a:bodyPr>
          <a:lstStyle/>
          <a:p>
            <a:pPr algn="ctr"/>
            <a:r>
              <a:rPr lang="fr-CA" sz="1200" b="1" dirty="0">
                <a:latin typeface="Verdana" pitchFamily="34" charset="0"/>
              </a:rPr>
              <a:t>Période réfractaire absolue</a:t>
            </a:r>
          </a:p>
        </p:txBody>
      </p:sp>
      <p:sp>
        <p:nvSpPr>
          <p:cNvPr id="113687" name="Text Box 23"/>
          <p:cNvSpPr txBox="1">
            <a:spLocks noChangeArrowheads="1"/>
          </p:cNvSpPr>
          <p:nvPr/>
        </p:nvSpPr>
        <p:spPr bwMode="auto">
          <a:xfrm rot="16200000">
            <a:off x="2251075" y="3829050"/>
            <a:ext cx="2965450" cy="304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latin typeface="Arial Black" pitchFamily="34" charset="0"/>
              </a:rPr>
              <a:t>Potentiel de membrane (mV)</a:t>
            </a:r>
          </a:p>
        </p:txBody>
      </p:sp>
      <p:sp>
        <p:nvSpPr>
          <p:cNvPr id="113688" name="Text Box 24"/>
          <p:cNvSpPr txBox="1">
            <a:spLocks noChangeArrowheads="1"/>
          </p:cNvSpPr>
          <p:nvPr/>
        </p:nvSpPr>
        <p:spPr bwMode="auto">
          <a:xfrm>
            <a:off x="8001000" y="6019800"/>
            <a:ext cx="517525" cy="3048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p>
            <a:r>
              <a:rPr lang="fr-CA" sz="1400" dirty="0">
                <a:latin typeface="Arial Black" pitchFamily="34" charset="0"/>
              </a:rPr>
              <a:t>(ms)</a:t>
            </a:r>
          </a:p>
        </p:txBody>
      </p:sp>
      <p:sp>
        <p:nvSpPr>
          <p:cNvPr id="2" name="Rectangle 1"/>
          <p:cNvSpPr/>
          <p:nvPr/>
        </p:nvSpPr>
        <p:spPr>
          <a:xfrm>
            <a:off x="592931" y="3889858"/>
            <a:ext cx="2514600" cy="331750"/>
          </a:xfrm>
          <a:prstGeom prst="rect">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ext Box 2"/>
          <p:cNvSpPr txBox="1">
            <a:spLocks noChangeArrowheads="1"/>
          </p:cNvSpPr>
          <p:nvPr/>
        </p:nvSpPr>
        <p:spPr bwMode="auto">
          <a:xfrm>
            <a:off x="212725" y="178713"/>
            <a:ext cx="8702675" cy="430887"/>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620713" indent="-620713">
              <a:defRPr>
                <a:solidFill>
                  <a:schemeClr val="tx1"/>
                </a:solidFill>
                <a:latin typeface="Arial" charset="0"/>
              </a:defRPr>
            </a:lvl1pPr>
            <a:lvl2pPr marL="800100">
              <a:defRPr>
                <a:solidFill>
                  <a:schemeClr val="tx1"/>
                </a:solidFill>
                <a:latin typeface="Arial" charset="0"/>
              </a:defRPr>
            </a:lvl2pPr>
            <a:lvl3pPr marL="979488">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r>
              <a:rPr lang="fr-CA" sz="2200" b="1" dirty="0">
                <a:solidFill>
                  <a:srgbClr val="0000FF"/>
                </a:solidFill>
              </a:rPr>
              <a:t>6.2.6  Système de conduction du cœur (système cardionecteur)</a:t>
            </a:r>
          </a:p>
        </p:txBody>
      </p:sp>
      <p:sp>
        <p:nvSpPr>
          <p:cNvPr id="116739" name="Rectangle 3"/>
          <p:cNvSpPr>
            <a:spLocks noChangeArrowheads="1"/>
          </p:cNvSpPr>
          <p:nvPr/>
        </p:nvSpPr>
        <p:spPr bwMode="auto">
          <a:xfrm>
            <a:off x="365125" y="554037"/>
            <a:ext cx="8778875" cy="218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p>
            <a:pPr eaLnBrk="0" hangingPunct="0">
              <a:spcBef>
                <a:spcPct val="10000"/>
              </a:spcBef>
            </a:pPr>
            <a:r>
              <a:rPr lang="fr-CA" sz="1600" u="sng" dirty="0"/>
              <a:t>2 types de cellules cardiaques</a:t>
            </a:r>
            <a:r>
              <a:rPr lang="fr-CA" sz="1600" dirty="0"/>
              <a:t> :</a:t>
            </a:r>
          </a:p>
          <a:p>
            <a:pPr marL="179388" lvl="1" indent="-179388" eaLnBrk="0" hangingPunct="0">
              <a:spcBef>
                <a:spcPct val="10000"/>
              </a:spcBef>
              <a:buSzPct val="80000"/>
              <a:buFont typeface="Wingdings" pitchFamily="2" charset="2"/>
              <a:buChar char="§"/>
            </a:pPr>
            <a:r>
              <a:rPr lang="fr-CA" sz="1600" b="1" i="1" dirty="0"/>
              <a:t>Cellules contractiles </a:t>
            </a:r>
            <a:r>
              <a:rPr lang="fr-CA" sz="1600" b="1" dirty="0"/>
              <a:t>:</a:t>
            </a:r>
            <a:r>
              <a:rPr lang="fr-CA" sz="1600" dirty="0"/>
              <a:t> constituent la majeur partie du myocarde ; génèrent la contraction des oreillettes (myocytes auriculaires) ou des ventricules (myocytes ventriculaires)</a:t>
            </a:r>
          </a:p>
          <a:p>
            <a:pPr marL="179388" lvl="1" indent="-179388" eaLnBrk="0" hangingPunct="0">
              <a:buSzPct val="80000"/>
              <a:buFont typeface="Wingdings" pitchFamily="2" charset="2"/>
              <a:buChar char="§"/>
            </a:pPr>
            <a:r>
              <a:rPr lang="fr-CA" sz="1600" b="1" i="1" dirty="0"/>
              <a:t>Cellules cardionectrices </a:t>
            </a:r>
            <a:r>
              <a:rPr lang="fr-CA" sz="1600" b="1" dirty="0"/>
              <a:t>:</a:t>
            </a:r>
            <a:r>
              <a:rPr lang="fr-CA" sz="1600" dirty="0"/>
              <a:t> produisent et propagent les potentiels d’action (PA) dans le </a:t>
            </a:r>
            <a:r>
              <a:rPr lang="fr-CA" sz="1600" i="1" dirty="0"/>
              <a:t>système de conduction</a:t>
            </a:r>
            <a:r>
              <a:rPr lang="fr-CA" sz="1600" dirty="0"/>
              <a:t> du cœur</a:t>
            </a:r>
            <a:endParaRPr lang="fr-CA" dirty="0"/>
          </a:p>
          <a:p>
            <a:pPr eaLnBrk="0" hangingPunct="0">
              <a:spcBef>
                <a:spcPct val="10000"/>
              </a:spcBef>
            </a:pPr>
            <a:r>
              <a:rPr lang="fr-CA" sz="1600" u="sng" dirty="0"/>
              <a:t>Système de conduction du cœur</a:t>
            </a:r>
            <a:r>
              <a:rPr lang="fr-CA" sz="1600" dirty="0"/>
              <a:t>. Le PA est généré dans le </a:t>
            </a:r>
            <a:r>
              <a:rPr lang="fr-CA" sz="1600" b="1" i="1" dirty="0">
                <a:solidFill>
                  <a:srgbClr val="0070C0"/>
                </a:solidFill>
              </a:rPr>
              <a:t>nœud sinusal</a:t>
            </a:r>
            <a:r>
              <a:rPr lang="fr-CA" sz="1600" dirty="0">
                <a:solidFill>
                  <a:srgbClr val="0070C0"/>
                </a:solidFill>
              </a:rPr>
              <a:t> </a:t>
            </a:r>
            <a:r>
              <a:rPr lang="fr-CA" dirty="0">
                <a:solidFill>
                  <a:srgbClr val="0070C0"/>
                </a:solidFill>
                <a:sym typeface="Wingdings 2" pitchFamily="18" charset="2"/>
              </a:rPr>
              <a:t> </a:t>
            </a:r>
            <a:r>
              <a:rPr lang="fr-CA" sz="1600" dirty="0"/>
              <a:t>et se propage à :</a:t>
            </a:r>
          </a:p>
          <a:p>
            <a:pPr marL="179388" lvl="1" indent="-179388" eaLnBrk="0" hangingPunct="0">
              <a:buFont typeface="Wingdings 2" pitchFamily="18" charset="2"/>
              <a:buNone/>
            </a:pPr>
            <a:r>
              <a:rPr lang="fr-CA" sz="1600" b="1" dirty="0">
                <a:solidFill>
                  <a:srgbClr val="FF6600"/>
                </a:solidFill>
                <a:sym typeface="Wingdings 2" pitchFamily="18" charset="2"/>
              </a:rPr>
              <a:t> </a:t>
            </a:r>
            <a:r>
              <a:rPr lang="fr-CA" sz="1600" dirty="0">
                <a:sym typeface="Symbol" pitchFamily="18" charset="2"/>
              </a:rPr>
              <a:t>Myocytes auriculaires </a:t>
            </a:r>
            <a:r>
              <a:rPr lang="fr-CA" sz="1600" b="1" dirty="0">
                <a:sym typeface="Symbol" pitchFamily="18" charset="2"/>
              </a:rPr>
              <a:t></a:t>
            </a:r>
            <a:r>
              <a:rPr lang="fr-CA" dirty="0">
                <a:sym typeface="Symbol" pitchFamily="18" charset="2"/>
              </a:rPr>
              <a:t> </a:t>
            </a:r>
            <a:r>
              <a:rPr lang="fr-CA" dirty="0">
                <a:solidFill>
                  <a:srgbClr val="0070C0"/>
                </a:solidFill>
                <a:sym typeface="Wingdings" pitchFamily="2" charset="2"/>
              </a:rPr>
              <a:t> </a:t>
            </a:r>
            <a:r>
              <a:rPr lang="fr-CA" sz="1600" b="1" i="1" dirty="0">
                <a:solidFill>
                  <a:srgbClr val="0070C0"/>
                </a:solidFill>
                <a:sym typeface="Wingdings 2" pitchFamily="18" charset="2"/>
              </a:rPr>
              <a:t>Nœud </a:t>
            </a:r>
            <a:r>
              <a:rPr lang="fr-CA" sz="1600" b="1" i="1" dirty="0">
                <a:solidFill>
                  <a:srgbClr val="0070C0"/>
                </a:solidFill>
              </a:rPr>
              <a:t>AV</a:t>
            </a:r>
            <a:r>
              <a:rPr lang="fr-CA" sz="1600" dirty="0">
                <a:solidFill>
                  <a:srgbClr val="0070C0"/>
                </a:solidFill>
              </a:rPr>
              <a:t>  </a:t>
            </a:r>
            <a:r>
              <a:rPr lang="fr-CA" sz="1600" b="1" dirty="0">
                <a:sym typeface="Symbol" pitchFamily="18" charset="2"/>
              </a:rPr>
              <a:t></a:t>
            </a:r>
            <a:r>
              <a:rPr lang="fr-CA" sz="1600" dirty="0">
                <a:sym typeface="Symbol" pitchFamily="18" charset="2"/>
              </a:rPr>
              <a:t> </a:t>
            </a:r>
            <a:r>
              <a:rPr lang="fr-CA" dirty="0">
                <a:solidFill>
                  <a:srgbClr val="0070C0"/>
                </a:solidFill>
                <a:sym typeface="Wingdings 2" pitchFamily="18" charset="2"/>
              </a:rPr>
              <a:t> </a:t>
            </a:r>
            <a:r>
              <a:rPr lang="fr-CA" sz="1600" b="1" i="1" dirty="0">
                <a:solidFill>
                  <a:srgbClr val="0070C0"/>
                </a:solidFill>
              </a:rPr>
              <a:t>Faisceau de His</a:t>
            </a:r>
            <a:r>
              <a:rPr lang="fr-CA" sz="1600" dirty="0">
                <a:solidFill>
                  <a:srgbClr val="0070C0"/>
                </a:solidFill>
              </a:rPr>
              <a:t> </a:t>
            </a:r>
            <a:r>
              <a:rPr lang="fr-CA" sz="1600" b="1" dirty="0">
                <a:sym typeface="Symbol" pitchFamily="18" charset="2"/>
              </a:rPr>
              <a:t></a:t>
            </a:r>
            <a:r>
              <a:rPr lang="fr-CA" sz="1600" dirty="0">
                <a:sym typeface="Symbol" pitchFamily="18" charset="2"/>
              </a:rPr>
              <a:t> </a:t>
            </a:r>
            <a:r>
              <a:rPr lang="fr-CA" dirty="0">
                <a:solidFill>
                  <a:srgbClr val="0070C0"/>
                </a:solidFill>
                <a:sym typeface="Wingdings 2" pitchFamily="18" charset="2"/>
              </a:rPr>
              <a:t></a:t>
            </a:r>
            <a:r>
              <a:rPr lang="fr-CA" dirty="0">
                <a:solidFill>
                  <a:srgbClr val="0070C0"/>
                </a:solidFill>
              </a:rPr>
              <a:t> </a:t>
            </a:r>
            <a:r>
              <a:rPr lang="fr-CA" sz="1600" b="1" i="1" dirty="0">
                <a:solidFill>
                  <a:srgbClr val="0070C0"/>
                </a:solidFill>
              </a:rPr>
              <a:t>Branches</a:t>
            </a:r>
            <a:r>
              <a:rPr lang="fr-CA" sz="1600" i="1" dirty="0">
                <a:solidFill>
                  <a:srgbClr val="0070C0"/>
                </a:solidFill>
              </a:rPr>
              <a:t> </a:t>
            </a:r>
            <a:r>
              <a:rPr lang="fr-CA" sz="1600" b="1" i="1" dirty="0">
                <a:solidFill>
                  <a:srgbClr val="0070C0"/>
                </a:solidFill>
              </a:rPr>
              <a:t>droite et gauche du faisceau</a:t>
            </a:r>
            <a:r>
              <a:rPr lang="fr-CA" sz="1600" dirty="0">
                <a:solidFill>
                  <a:srgbClr val="FF6600"/>
                </a:solidFill>
              </a:rPr>
              <a:t>  </a:t>
            </a:r>
            <a:r>
              <a:rPr lang="fr-CA" sz="1600" b="1" dirty="0">
                <a:sym typeface="Symbol" pitchFamily="18" charset="2"/>
              </a:rPr>
              <a:t></a:t>
            </a:r>
            <a:r>
              <a:rPr lang="fr-CA" sz="1600" dirty="0">
                <a:sym typeface="Symbol" pitchFamily="18" charset="2"/>
              </a:rPr>
              <a:t> </a:t>
            </a:r>
            <a:r>
              <a:rPr lang="fr-CA" dirty="0">
                <a:solidFill>
                  <a:srgbClr val="0070C0"/>
                </a:solidFill>
                <a:sym typeface="Wingdings 2" pitchFamily="18" charset="2"/>
              </a:rPr>
              <a:t></a:t>
            </a:r>
            <a:r>
              <a:rPr lang="fr-CA" sz="1600" dirty="0">
                <a:solidFill>
                  <a:srgbClr val="0070C0"/>
                </a:solidFill>
              </a:rPr>
              <a:t> </a:t>
            </a:r>
            <a:r>
              <a:rPr lang="fr-CA" sz="1600" b="1" i="1" dirty="0">
                <a:solidFill>
                  <a:srgbClr val="0070C0"/>
                </a:solidFill>
              </a:rPr>
              <a:t>Fibres de Purkinje</a:t>
            </a:r>
            <a:r>
              <a:rPr lang="fr-CA" sz="1600" b="1" dirty="0">
                <a:solidFill>
                  <a:srgbClr val="0070C0"/>
                </a:solidFill>
              </a:rPr>
              <a:t> </a:t>
            </a:r>
            <a:r>
              <a:rPr lang="fr-CA" sz="1600" b="1" dirty="0">
                <a:sym typeface="Symbol" pitchFamily="18" charset="2"/>
              </a:rPr>
              <a:t></a:t>
            </a:r>
            <a:r>
              <a:rPr lang="fr-CA" sz="1600" dirty="0">
                <a:sym typeface="Wingdings 2" pitchFamily="18" charset="2"/>
              </a:rPr>
              <a:t> </a:t>
            </a:r>
            <a:r>
              <a:rPr lang="fr-CA" sz="1600" dirty="0"/>
              <a:t>Myocytes ventriculaires </a:t>
            </a:r>
          </a:p>
        </p:txBody>
      </p:sp>
      <p:pic>
        <p:nvPicPr>
          <p:cNvPr id="116753" name="Picture 17" descr="http://cw2.erpi.com/cw/marieb/userfiles/16_Fig_18_14_p_783.jpg"/>
          <p:cNvPicPr>
            <a:picLocks noChangeAspect="1" noChangeArrowheads="1"/>
          </p:cNvPicPr>
          <p:nvPr/>
        </p:nvPicPr>
        <p:blipFill>
          <a:blip r:embed="rId3" cstate="print"/>
          <a:srcRect l="1890" t="2890" r="1890" b="15604"/>
          <a:stretch>
            <a:fillRect/>
          </a:stretch>
        </p:blipFill>
        <p:spPr bwMode="auto">
          <a:xfrm>
            <a:off x="1754076" y="2796929"/>
            <a:ext cx="6413645" cy="3553153"/>
          </a:xfrm>
          <a:prstGeom prst="rect">
            <a:avLst/>
          </a:prstGeom>
          <a:noFill/>
        </p:spPr>
      </p:pic>
      <p:sp>
        <p:nvSpPr>
          <p:cNvPr id="8" name="Rectangle 7"/>
          <p:cNvSpPr/>
          <p:nvPr/>
        </p:nvSpPr>
        <p:spPr>
          <a:xfrm>
            <a:off x="314532" y="4478061"/>
            <a:ext cx="1303242" cy="288147"/>
          </a:xfrm>
          <a:prstGeom prst="rect">
            <a:avLst/>
          </a:prstGeom>
        </p:spPr>
        <p:txBody>
          <a:bodyPr wrap="none" lIns="0" tIns="36000" rIns="0" bIns="36000">
            <a:spAutoFit/>
          </a:bodyPr>
          <a:lstStyle/>
          <a:p>
            <a:r>
              <a:rPr lang="fr-CA" sz="1400" dirty="0">
                <a:solidFill>
                  <a:srgbClr val="0070C0"/>
                </a:solidFill>
                <a:sym typeface="Wingdings 2" pitchFamily="18" charset="2"/>
              </a:rPr>
              <a:t></a:t>
            </a:r>
            <a:r>
              <a:rPr lang="fr-CA" sz="1100" dirty="0">
                <a:solidFill>
                  <a:srgbClr val="0070C0"/>
                </a:solidFill>
                <a:sym typeface="Wingdings 2" pitchFamily="18" charset="2"/>
              </a:rPr>
              <a:t> </a:t>
            </a:r>
            <a:r>
              <a:rPr lang="fr-CA" sz="1100" b="1" i="1" dirty="0">
                <a:solidFill>
                  <a:srgbClr val="0070C0"/>
                </a:solidFill>
              </a:rPr>
              <a:t>Faisceau de His</a:t>
            </a:r>
            <a:r>
              <a:rPr lang="fr-CA" sz="1100" dirty="0">
                <a:solidFill>
                  <a:srgbClr val="0070C0"/>
                </a:solidFill>
              </a:rPr>
              <a:t> </a:t>
            </a:r>
            <a:endParaRPr lang="fr-CA" sz="1100" dirty="0"/>
          </a:p>
        </p:txBody>
      </p:sp>
      <p:sp>
        <p:nvSpPr>
          <p:cNvPr id="9" name="Rectangle 8"/>
          <p:cNvSpPr/>
          <p:nvPr/>
        </p:nvSpPr>
        <p:spPr>
          <a:xfrm>
            <a:off x="238125" y="5624173"/>
            <a:ext cx="1447800" cy="288147"/>
          </a:xfrm>
          <a:prstGeom prst="rect">
            <a:avLst/>
          </a:prstGeom>
        </p:spPr>
        <p:txBody>
          <a:bodyPr wrap="square" lIns="0" tIns="36000" rIns="0" bIns="36000">
            <a:spAutoFit/>
          </a:bodyPr>
          <a:lstStyle/>
          <a:p>
            <a:r>
              <a:rPr lang="fr-CA" sz="1400" dirty="0">
                <a:solidFill>
                  <a:srgbClr val="0070C0"/>
                </a:solidFill>
                <a:sym typeface="Wingdings 2" pitchFamily="18" charset="2"/>
              </a:rPr>
              <a:t></a:t>
            </a:r>
            <a:r>
              <a:rPr lang="fr-CA" sz="1100" dirty="0">
                <a:solidFill>
                  <a:srgbClr val="0070C0"/>
                </a:solidFill>
              </a:rPr>
              <a:t> </a:t>
            </a:r>
            <a:r>
              <a:rPr lang="fr-CA" sz="1100" b="1" i="1" dirty="0">
                <a:solidFill>
                  <a:srgbClr val="0070C0"/>
                </a:solidFill>
              </a:rPr>
              <a:t>Fibres de Purkinje</a:t>
            </a:r>
            <a:r>
              <a:rPr lang="fr-CA" sz="1100" b="1" dirty="0">
                <a:solidFill>
                  <a:srgbClr val="0070C0"/>
                </a:solidFill>
              </a:rPr>
              <a:t> </a:t>
            </a:r>
            <a:endParaRPr lang="fr-CA" sz="1100" dirty="0"/>
          </a:p>
        </p:txBody>
      </p:sp>
      <p:sp>
        <p:nvSpPr>
          <p:cNvPr id="116741" name="Text Box 5"/>
          <p:cNvSpPr txBox="1">
            <a:spLocks noChangeArrowheads="1"/>
          </p:cNvSpPr>
          <p:nvPr/>
        </p:nvSpPr>
        <p:spPr bwMode="auto">
          <a:xfrm>
            <a:off x="8077200" y="6061355"/>
            <a:ext cx="979755"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400" dirty="0">
                <a:solidFill>
                  <a:schemeClr val="accent2"/>
                </a:solidFill>
              </a:rPr>
              <a:t>Fig. 18.13</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Text Box 2"/>
          <p:cNvSpPr txBox="1">
            <a:spLocks noChangeArrowheads="1"/>
          </p:cNvSpPr>
          <p:nvPr/>
        </p:nvSpPr>
        <p:spPr bwMode="auto">
          <a:xfrm>
            <a:off x="0" y="152400"/>
            <a:ext cx="2438400" cy="366713"/>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128588">
              <a:defRPr>
                <a:solidFill>
                  <a:schemeClr val="tx1"/>
                </a:solidFill>
                <a:latin typeface="Arial" charset="0"/>
              </a:defRPr>
            </a:lvl1pPr>
            <a:lvl2pPr marL="989013">
              <a:defRPr>
                <a:solidFill>
                  <a:schemeClr val="tx1"/>
                </a:solidFill>
                <a:latin typeface="Arial" charset="0"/>
              </a:defRPr>
            </a:lvl2pPr>
            <a:lvl3pPr marL="11684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CA" b="1" dirty="0"/>
              <a:t>Le nœud sinusal</a:t>
            </a:r>
            <a:endParaRPr lang="en-US" b="1" dirty="0"/>
          </a:p>
        </p:txBody>
      </p:sp>
      <p:pic>
        <p:nvPicPr>
          <p:cNvPr id="125955" name="Picture 3" descr="18-14_CardConductn_3"/>
          <p:cNvPicPr>
            <a:picLocks noChangeAspect="1" noChangeArrowheads="1"/>
          </p:cNvPicPr>
          <p:nvPr/>
        </p:nvPicPr>
        <p:blipFill>
          <a:blip r:embed="rId3" cstate="print">
            <a:lum bright="-6000" contrast="12000"/>
            <a:extLst>
              <a:ext uri="{28A0092B-C50C-407E-A947-70E740481C1C}">
                <a14:useLocalDpi xmlns:a14="http://schemas.microsoft.com/office/drawing/2010/main" val="0"/>
              </a:ext>
            </a:extLst>
          </a:blip>
          <a:srcRect l="20000" t="8224" r="49001" b="6661"/>
          <a:stretch>
            <a:fillRect/>
          </a:stretch>
        </p:blipFill>
        <p:spPr bwMode="auto">
          <a:xfrm>
            <a:off x="5448300" y="1219200"/>
            <a:ext cx="3695700" cy="4856585"/>
          </a:xfrm>
          <a:prstGeom prst="rect">
            <a:avLst/>
          </a:prstGeom>
          <a:noFill/>
          <a:extLst>
            <a:ext uri="{909E8E84-426E-40DD-AFC4-6F175D3DCCD1}">
              <a14:hiddenFill xmlns:a14="http://schemas.microsoft.com/office/drawing/2010/main">
                <a:solidFill>
                  <a:srgbClr val="FFFFFF"/>
                </a:solidFill>
              </a14:hiddenFill>
            </a:ext>
          </a:extLst>
        </p:spPr>
      </p:pic>
      <p:sp>
        <p:nvSpPr>
          <p:cNvPr id="125957" name="Text Box 5"/>
          <p:cNvSpPr txBox="1">
            <a:spLocks noChangeArrowheads="1"/>
          </p:cNvSpPr>
          <p:nvPr/>
        </p:nvSpPr>
        <p:spPr bwMode="auto">
          <a:xfrm>
            <a:off x="228600" y="457200"/>
            <a:ext cx="5334000" cy="1569660"/>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61925" indent="-161925">
              <a:defRPr>
                <a:solidFill>
                  <a:schemeClr val="tx1"/>
                </a:solidFill>
                <a:latin typeface="Arial" charset="0"/>
              </a:defRPr>
            </a:lvl1pPr>
            <a:lvl2pPr marL="508000" indent="-161925">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buSzPct val="100000"/>
              <a:buFont typeface="Arial" pitchFamily="34" charset="0"/>
              <a:buChar char="−"/>
            </a:pPr>
            <a:r>
              <a:rPr lang="fr-CA" sz="1600" dirty="0"/>
              <a:t>Situé dans la paroi de l’oreillette droite</a:t>
            </a:r>
          </a:p>
          <a:p>
            <a:pPr eaLnBrk="0" hangingPunct="0">
              <a:buSzPct val="100000"/>
              <a:buFont typeface="Arial" pitchFamily="34" charset="0"/>
              <a:buChar char="−"/>
            </a:pPr>
            <a:r>
              <a:rPr lang="fr-CA" sz="1600" b="1" i="1" dirty="0"/>
              <a:t>Centre rythmogène</a:t>
            </a:r>
            <a:r>
              <a:rPr lang="fr-CA" sz="1600" b="1" dirty="0"/>
              <a:t> (</a:t>
            </a:r>
            <a:r>
              <a:rPr lang="fr-CA" sz="1600" b="1" i="1" dirty="0"/>
              <a:t>pacemaker</a:t>
            </a:r>
            <a:r>
              <a:rPr lang="fr-CA" sz="1600" b="1" dirty="0"/>
              <a:t>)</a:t>
            </a:r>
            <a:r>
              <a:rPr lang="fr-CA" sz="1600" dirty="0"/>
              <a:t> du cœur :</a:t>
            </a:r>
          </a:p>
          <a:p>
            <a:pPr marL="355600" lvl="1" indent="-177800" eaLnBrk="0" hangingPunct="0"/>
            <a:r>
              <a:rPr lang="fr-CA" sz="1600" dirty="0">
                <a:sym typeface="Symbol"/>
              </a:rPr>
              <a:t> </a:t>
            </a:r>
            <a:r>
              <a:rPr lang="fr-CA" sz="1600" dirty="0"/>
              <a:t>Détermine la fréquence cardiaque</a:t>
            </a:r>
          </a:p>
          <a:p>
            <a:pPr marL="177800" lvl="1" indent="-177800" eaLnBrk="0" hangingPunct="0">
              <a:buFont typeface="Arial" pitchFamily="34" charset="0"/>
              <a:buChar char="−"/>
            </a:pPr>
            <a:r>
              <a:rPr lang="fr-CA" sz="1600" dirty="0"/>
              <a:t>Constitué de cellules cardionectrices capables de générer </a:t>
            </a:r>
            <a:r>
              <a:rPr lang="fr-CA" sz="1600" u="sng" dirty="0"/>
              <a:t>spontanément</a:t>
            </a:r>
            <a:r>
              <a:rPr lang="fr-CA" sz="1600" dirty="0"/>
              <a:t> des potentiels d’action, lesquels se propagent par la suite dans l’ensemble du cœur.</a:t>
            </a:r>
          </a:p>
        </p:txBody>
      </p:sp>
      <p:sp>
        <p:nvSpPr>
          <p:cNvPr id="125958" name="Text Box 6"/>
          <p:cNvSpPr txBox="1">
            <a:spLocks noChangeArrowheads="1"/>
          </p:cNvSpPr>
          <p:nvPr/>
        </p:nvSpPr>
        <p:spPr bwMode="auto">
          <a:xfrm>
            <a:off x="0" y="2209800"/>
            <a:ext cx="3886200" cy="64633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128588">
              <a:defRPr>
                <a:solidFill>
                  <a:schemeClr val="tx1"/>
                </a:solidFill>
                <a:latin typeface="Arial" charset="0"/>
              </a:defRPr>
            </a:lvl1pPr>
            <a:lvl2pPr marL="989013">
              <a:defRPr>
                <a:solidFill>
                  <a:schemeClr val="tx1"/>
                </a:solidFill>
                <a:latin typeface="Arial" charset="0"/>
              </a:defRPr>
            </a:lvl2pPr>
            <a:lvl3pPr marL="11684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CA" b="1" dirty="0"/>
              <a:t>Le nœud auriculoventriculaire (nœud AV)</a:t>
            </a:r>
            <a:endParaRPr lang="en-US" b="1" dirty="0"/>
          </a:p>
        </p:txBody>
      </p:sp>
      <p:sp>
        <p:nvSpPr>
          <p:cNvPr id="125959" name="Text Box 7"/>
          <p:cNvSpPr txBox="1">
            <a:spLocks noChangeArrowheads="1"/>
          </p:cNvSpPr>
          <p:nvPr/>
        </p:nvSpPr>
        <p:spPr bwMode="auto">
          <a:xfrm>
            <a:off x="228600" y="2791361"/>
            <a:ext cx="5486400" cy="1323439"/>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61925" indent="-161925">
              <a:defRPr>
                <a:solidFill>
                  <a:schemeClr val="tx1"/>
                </a:solidFill>
                <a:latin typeface="Arial" charset="0"/>
              </a:defRPr>
            </a:lvl1pPr>
            <a:lvl2pPr marL="508000" indent="-161925">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buSzPct val="100000"/>
              <a:buFont typeface="Arial" pitchFamily="34" charset="0"/>
              <a:buChar char="−"/>
            </a:pPr>
            <a:r>
              <a:rPr lang="fr-CA" sz="1600" dirty="0"/>
              <a:t>Situé dans la partie inférieure du septum interauriculaire</a:t>
            </a:r>
          </a:p>
          <a:p>
            <a:pPr eaLnBrk="0" hangingPunct="0">
              <a:buSzPct val="100000"/>
              <a:buFont typeface="Arial" pitchFamily="34" charset="0"/>
              <a:buChar char="−"/>
            </a:pPr>
            <a:r>
              <a:rPr lang="fr-CA" sz="1600" dirty="0"/>
              <a:t>Conduction </a:t>
            </a:r>
            <a:r>
              <a:rPr lang="fr-CA" sz="1600" u="sng" dirty="0"/>
              <a:t>lente</a:t>
            </a:r>
            <a:r>
              <a:rPr lang="fr-CA" sz="1600" dirty="0"/>
              <a:t> du potentiel d’action</a:t>
            </a:r>
          </a:p>
          <a:p>
            <a:pPr marL="177800" lvl="1" indent="0" eaLnBrk="0" hangingPunct="0"/>
            <a:r>
              <a:rPr lang="fr-CA" sz="1600" dirty="0">
                <a:sym typeface="Symbol"/>
              </a:rPr>
              <a:t> </a:t>
            </a:r>
            <a:r>
              <a:rPr lang="fr-CA" sz="1600" dirty="0"/>
              <a:t>Entraîne un délai dans la propagation, ce qui permet</a:t>
            </a:r>
          </a:p>
          <a:p>
            <a:pPr marL="449263" lvl="1" indent="0" eaLnBrk="0" hangingPunct="0"/>
            <a:r>
              <a:rPr lang="fr-CA" sz="1600" dirty="0"/>
              <a:t>la fin de la contraction des oreillettes avant la stimulation des ventricules. </a:t>
            </a:r>
          </a:p>
        </p:txBody>
      </p:sp>
      <p:sp>
        <p:nvSpPr>
          <p:cNvPr id="125960" name="Text Box 8"/>
          <p:cNvSpPr txBox="1">
            <a:spLocks noChangeArrowheads="1"/>
          </p:cNvSpPr>
          <p:nvPr/>
        </p:nvSpPr>
        <p:spPr bwMode="auto">
          <a:xfrm>
            <a:off x="0" y="4114800"/>
            <a:ext cx="2438400" cy="366713"/>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128588">
              <a:defRPr>
                <a:solidFill>
                  <a:schemeClr val="tx1"/>
                </a:solidFill>
                <a:latin typeface="Arial" charset="0"/>
              </a:defRPr>
            </a:lvl1pPr>
            <a:lvl2pPr marL="989013">
              <a:defRPr>
                <a:solidFill>
                  <a:schemeClr val="tx1"/>
                </a:solidFill>
                <a:latin typeface="Arial" charset="0"/>
              </a:defRPr>
            </a:lvl2pPr>
            <a:lvl3pPr marL="11684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CA" b="1" dirty="0"/>
              <a:t>Le faisceau de His</a:t>
            </a:r>
            <a:endParaRPr lang="en-US" b="1" dirty="0"/>
          </a:p>
        </p:txBody>
      </p:sp>
      <p:sp>
        <p:nvSpPr>
          <p:cNvPr id="125961" name="Text Box 9"/>
          <p:cNvSpPr txBox="1">
            <a:spLocks noChangeArrowheads="1"/>
          </p:cNvSpPr>
          <p:nvPr/>
        </p:nvSpPr>
        <p:spPr bwMode="auto">
          <a:xfrm>
            <a:off x="228600" y="4419600"/>
            <a:ext cx="5715000" cy="584775"/>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61925" indent="-161925">
              <a:defRPr>
                <a:solidFill>
                  <a:schemeClr val="tx1"/>
                </a:solidFill>
                <a:latin typeface="Arial" charset="0"/>
              </a:defRPr>
            </a:lvl1pPr>
            <a:lvl2pPr marL="508000" indent="-161925">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buSzPct val="100000"/>
              <a:buFont typeface="Arial" pitchFamily="34" charset="0"/>
              <a:buChar char="−"/>
            </a:pPr>
            <a:r>
              <a:rPr lang="fr-CA" sz="1600" dirty="0"/>
              <a:t>Situé dans la partie supérieure du septum interventriculaire</a:t>
            </a:r>
          </a:p>
          <a:p>
            <a:pPr eaLnBrk="0" hangingPunct="0">
              <a:buSzPct val="100000"/>
              <a:buFont typeface="Arial" pitchFamily="34" charset="0"/>
              <a:buChar char="−"/>
            </a:pPr>
            <a:r>
              <a:rPr lang="fr-CA" sz="1600" u="sng" dirty="0"/>
              <a:t>Seul lien électrique</a:t>
            </a:r>
            <a:r>
              <a:rPr lang="fr-CA" sz="1600" dirty="0"/>
              <a:t> entre les oreillettes et les ventricules</a:t>
            </a:r>
          </a:p>
        </p:txBody>
      </p:sp>
      <p:sp>
        <p:nvSpPr>
          <p:cNvPr id="125962" name="Text Box 10"/>
          <p:cNvSpPr txBox="1">
            <a:spLocks noChangeArrowheads="1"/>
          </p:cNvSpPr>
          <p:nvPr/>
        </p:nvSpPr>
        <p:spPr bwMode="auto">
          <a:xfrm>
            <a:off x="0" y="5181600"/>
            <a:ext cx="4267200" cy="366713"/>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128588">
              <a:defRPr>
                <a:solidFill>
                  <a:schemeClr val="tx1"/>
                </a:solidFill>
                <a:latin typeface="Arial" charset="0"/>
              </a:defRPr>
            </a:lvl1pPr>
            <a:lvl2pPr marL="989013">
              <a:defRPr>
                <a:solidFill>
                  <a:schemeClr val="tx1"/>
                </a:solidFill>
                <a:latin typeface="Arial" charset="0"/>
              </a:defRPr>
            </a:lvl2pPr>
            <a:lvl3pPr marL="11684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CA" b="1" dirty="0"/>
              <a:t>Les 2 branches du faisceau de His</a:t>
            </a:r>
            <a:endParaRPr lang="en-US" b="1" dirty="0"/>
          </a:p>
        </p:txBody>
      </p:sp>
      <p:sp>
        <p:nvSpPr>
          <p:cNvPr id="125963" name="Text Box 11"/>
          <p:cNvSpPr txBox="1">
            <a:spLocks noChangeArrowheads="1"/>
          </p:cNvSpPr>
          <p:nvPr/>
        </p:nvSpPr>
        <p:spPr bwMode="auto">
          <a:xfrm>
            <a:off x="228600" y="5454650"/>
            <a:ext cx="6553200" cy="338554"/>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61925" indent="-161925">
              <a:defRPr>
                <a:solidFill>
                  <a:schemeClr val="tx1"/>
                </a:solidFill>
                <a:latin typeface="Arial" charset="0"/>
              </a:defRPr>
            </a:lvl1pPr>
            <a:lvl2pPr marL="508000" indent="-161925">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buSzPct val="100000"/>
              <a:buFont typeface="Arial" pitchFamily="34" charset="0"/>
              <a:buChar char="−"/>
            </a:pPr>
            <a:r>
              <a:rPr lang="fr-CA" sz="1600" dirty="0"/>
              <a:t>Parcourent le septum interventriculaire (une branche par ventricule)</a:t>
            </a:r>
            <a:endParaRPr lang="en-US" sz="1600" dirty="0"/>
          </a:p>
        </p:txBody>
      </p:sp>
      <p:sp>
        <p:nvSpPr>
          <p:cNvPr id="125964" name="Text Box 12"/>
          <p:cNvSpPr txBox="1">
            <a:spLocks noChangeArrowheads="1"/>
          </p:cNvSpPr>
          <p:nvPr/>
        </p:nvSpPr>
        <p:spPr bwMode="auto">
          <a:xfrm>
            <a:off x="0" y="5791200"/>
            <a:ext cx="2895600" cy="366713"/>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223838" indent="-128588">
              <a:defRPr>
                <a:solidFill>
                  <a:schemeClr val="tx1"/>
                </a:solidFill>
                <a:latin typeface="Arial" charset="0"/>
              </a:defRPr>
            </a:lvl1pPr>
            <a:lvl2pPr marL="989013">
              <a:defRPr>
                <a:solidFill>
                  <a:schemeClr val="tx1"/>
                </a:solidFill>
                <a:latin typeface="Arial" charset="0"/>
              </a:defRPr>
            </a:lvl2pPr>
            <a:lvl3pPr marL="1168400">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CA" b="1" dirty="0"/>
              <a:t>Les fibres de Purkinje</a:t>
            </a:r>
            <a:endParaRPr lang="en-US" b="1" dirty="0"/>
          </a:p>
        </p:txBody>
      </p:sp>
      <p:sp>
        <p:nvSpPr>
          <p:cNvPr id="125965" name="Text Box 13"/>
          <p:cNvSpPr txBox="1">
            <a:spLocks noChangeArrowheads="1"/>
          </p:cNvSpPr>
          <p:nvPr/>
        </p:nvSpPr>
        <p:spPr bwMode="auto">
          <a:xfrm>
            <a:off x="228600" y="6096000"/>
            <a:ext cx="7924800" cy="336550"/>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66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61925" indent="-161925">
              <a:defRPr>
                <a:solidFill>
                  <a:schemeClr val="tx1"/>
                </a:solidFill>
                <a:latin typeface="Arial" charset="0"/>
              </a:defRPr>
            </a:lvl1pPr>
            <a:lvl2pPr marL="508000" indent="-161925">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buSzPct val="100000"/>
              <a:buFont typeface="Arial" pitchFamily="34" charset="0"/>
              <a:buChar char="−"/>
            </a:pPr>
            <a:r>
              <a:rPr lang="fr-CA" sz="1600" dirty="0"/>
              <a:t>Rejoignent les cellules contractiles des parois ventriculaires, de l’apex vers le haut</a:t>
            </a:r>
            <a:endParaRPr lang="en-US" sz="1600" dirty="0"/>
          </a:p>
        </p:txBody>
      </p:sp>
      <p:sp>
        <p:nvSpPr>
          <p:cNvPr id="125967" name="Line 15"/>
          <p:cNvSpPr>
            <a:spLocks noChangeShapeType="1"/>
          </p:cNvSpPr>
          <p:nvPr/>
        </p:nvSpPr>
        <p:spPr bwMode="auto">
          <a:xfrm>
            <a:off x="2514600" y="381000"/>
            <a:ext cx="2743200" cy="0"/>
          </a:xfrm>
          <a:prstGeom prst="line">
            <a:avLst/>
          </a:prstGeom>
          <a:noFill/>
          <a:ln w="1905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68" name="Line 16"/>
          <p:cNvSpPr>
            <a:spLocks noChangeShapeType="1"/>
          </p:cNvSpPr>
          <p:nvPr/>
        </p:nvSpPr>
        <p:spPr bwMode="auto">
          <a:xfrm>
            <a:off x="5257800" y="381000"/>
            <a:ext cx="685800" cy="22098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69" name="Line 17"/>
          <p:cNvSpPr>
            <a:spLocks noChangeShapeType="1"/>
          </p:cNvSpPr>
          <p:nvPr/>
        </p:nvSpPr>
        <p:spPr bwMode="auto">
          <a:xfrm>
            <a:off x="4724400" y="2438400"/>
            <a:ext cx="1524000" cy="6858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0" name="Line 18"/>
          <p:cNvSpPr>
            <a:spLocks noChangeShapeType="1"/>
          </p:cNvSpPr>
          <p:nvPr/>
        </p:nvSpPr>
        <p:spPr bwMode="auto">
          <a:xfrm>
            <a:off x="3886200" y="2438400"/>
            <a:ext cx="838200" cy="0"/>
          </a:xfrm>
          <a:prstGeom prst="line">
            <a:avLst/>
          </a:prstGeom>
          <a:noFill/>
          <a:ln w="1905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1" name="Line 19"/>
          <p:cNvSpPr>
            <a:spLocks noChangeShapeType="1"/>
          </p:cNvSpPr>
          <p:nvPr/>
        </p:nvSpPr>
        <p:spPr bwMode="auto">
          <a:xfrm>
            <a:off x="2590800" y="4343400"/>
            <a:ext cx="2971800" cy="0"/>
          </a:xfrm>
          <a:prstGeom prst="line">
            <a:avLst/>
          </a:prstGeom>
          <a:noFill/>
          <a:ln w="1905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2" name="Line 20"/>
          <p:cNvSpPr>
            <a:spLocks noChangeShapeType="1"/>
          </p:cNvSpPr>
          <p:nvPr/>
        </p:nvSpPr>
        <p:spPr bwMode="auto">
          <a:xfrm flipV="1">
            <a:off x="5562600" y="3352800"/>
            <a:ext cx="1676400" cy="9906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3" name="Line 21"/>
          <p:cNvSpPr>
            <a:spLocks noChangeShapeType="1"/>
          </p:cNvSpPr>
          <p:nvPr/>
        </p:nvSpPr>
        <p:spPr bwMode="auto">
          <a:xfrm>
            <a:off x="4343400" y="5410200"/>
            <a:ext cx="1676400" cy="0"/>
          </a:xfrm>
          <a:prstGeom prst="line">
            <a:avLst/>
          </a:prstGeom>
          <a:noFill/>
          <a:ln w="1905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4" name="Line 22"/>
          <p:cNvSpPr>
            <a:spLocks noChangeShapeType="1"/>
          </p:cNvSpPr>
          <p:nvPr/>
        </p:nvSpPr>
        <p:spPr bwMode="auto">
          <a:xfrm flipV="1">
            <a:off x="6019800" y="4114800"/>
            <a:ext cx="1371600" cy="12954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5" name="Line 23"/>
          <p:cNvSpPr>
            <a:spLocks noChangeShapeType="1"/>
          </p:cNvSpPr>
          <p:nvPr/>
        </p:nvSpPr>
        <p:spPr bwMode="auto">
          <a:xfrm flipV="1">
            <a:off x="6858000" y="4267200"/>
            <a:ext cx="762000" cy="3810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6" name="Line 24"/>
          <p:cNvSpPr>
            <a:spLocks noChangeShapeType="1"/>
          </p:cNvSpPr>
          <p:nvPr/>
        </p:nvSpPr>
        <p:spPr bwMode="auto">
          <a:xfrm>
            <a:off x="2819400" y="6019800"/>
            <a:ext cx="4572000" cy="0"/>
          </a:xfrm>
          <a:prstGeom prst="line">
            <a:avLst/>
          </a:prstGeom>
          <a:noFill/>
          <a:ln w="1905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7" name="Line 25"/>
          <p:cNvSpPr>
            <a:spLocks noChangeShapeType="1"/>
          </p:cNvSpPr>
          <p:nvPr/>
        </p:nvSpPr>
        <p:spPr bwMode="auto">
          <a:xfrm flipV="1">
            <a:off x="7391400" y="5410200"/>
            <a:ext cx="76200" cy="6096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5978" name="Line 26"/>
          <p:cNvSpPr>
            <a:spLocks noChangeShapeType="1"/>
          </p:cNvSpPr>
          <p:nvPr/>
        </p:nvSpPr>
        <p:spPr bwMode="auto">
          <a:xfrm flipV="1">
            <a:off x="7391400" y="4876800"/>
            <a:ext cx="1295400" cy="1143000"/>
          </a:xfrm>
          <a:prstGeom prst="line">
            <a:avLst/>
          </a:prstGeom>
          <a:noFill/>
          <a:ln w="19050">
            <a:solidFill>
              <a:srgbClr val="3366FF"/>
            </a:solidFill>
            <a:round/>
            <a:headEnd/>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906" name="Picture 2" descr="18-13Pacemaker_LE.jpg"/>
          <p:cNvPicPr>
            <a:picLocks noGrp="1" noChangeAspect="1" noChangeArrowheads="1"/>
          </p:cNvPicPr>
          <p:nvPr>
            <p:ph/>
          </p:nvPr>
        </p:nvPicPr>
        <p:blipFill>
          <a:blip r:embed="rId2" cstate="print">
            <a:extLst>
              <a:ext uri="{28A0092B-C50C-407E-A947-70E740481C1C}">
                <a14:useLocalDpi xmlns:a14="http://schemas.microsoft.com/office/drawing/2010/main" val="0"/>
              </a:ext>
            </a:extLst>
          </a:blip>
          <a:srcRect l="7855" b="17143"/>
          <a:stretch>
            <a:fillRect/>
          </a:stretch>
        </p:blipFill>
        <p:spPr bwMode="auto">
          <a:xfrm>
            <a:off x="685800" y="457200"/>
            <a:ext cx="8153400" cy="5757863"/>
          </a:xfrm>
          <a:noFill/>
          <a:extLst>
            <a:ext uri="{909E8E84-426E-40DD-AFC4-6F175D3DCCD1}">
              <a14:hiddenFill xmlns:a14="http://schemas.microsoft.com/office/drawing/2010/main">
                <a:solidFill>
                  <a:srgbClr val="FFFFFF"/>
                </a:solidFill>
              </a14:hiddenFill>
            </a:ext>
          </a:extLst>
        </p:spPr>
      </p:pic>
      <p:sp>
        <p:nvSpPr>
          <p:cNvPr id="123907" name="Text Box 3"/>
          <p:cNvSpPr txBox="1">
            <a:spLocks noChangeArrowheads="1"/>
          </p:cNvSpPr>
          <p:nvPr/>
        </p:nvSpPr>
        <p:spPr bwMode="auto">
          <a:xfrm>
            <a:off x="252224" y="183803"/>
            <a:ext cx="81307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185738" indent="-185738">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901700" indent="-901700"/>
            <a:r>
              <a:rPr lang="fr-CA" sz="2400" b="1" dirty="0">
                <a:solidFill>
                  <a:srgbClr val="0000FF"/>
                </a:solidFill>
              </a:rPr>
              <a:t>6.2.7	Activité électrique des cellules du nœud sinusal</a:t>
            </a:r>
          </a:p>
        </p:txBody>
      </p:sp>
      <p:sp>
        <p:nvSpPr>
          <p:cNvPr id="123908" name="Text Box 4"/>
          <p:cNvSpPr txBox="1">
            <a:spLocks noChangeArrowheads="1"/>
          </p:cNvSpPr>
          <p:nvPr/>
        </p:nvSpPr>
        <p:spPr bwMode="auto">
          <a:xfrm>
            <a:off x="533400" y="6019800"/>
            <a:ext cx="979755"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400" dirty="0">
                <a:solidFill>
                  <a:schemeClr val="accent2"/>
                </a:solidFill>
              </a:rPr>
              <a:t>Fig. 18.12</a:t>
            </a:r>
          </a:p>
        </p:txBody>
      </p:sp>
      <p:sp>
        <p:nvSpPr>
          <p:cNvPr id="123909" name="Text Box 5"/>
          <p:cNvSpPr txBox="1">
            <a:spLocks noChangeArrowheads="1"/>
          </p:cNvSpPr>
          <p:nvPr/>
        </p:nvSpPr>
        <p:spPr bwMode="auto">
          <a:xfrm>
            <a:off x="2438400" y="3752469"/>
            <a:ext cx="1524000" cy="590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90000"/>
              </a:lnSpc>
            </a:pPr>
            <a:r>
              <a:rPr lang="fr-CA" b="1" dirty="0">
                <a:solidFill>
                  <a:schemeClr val="accent2"/>
                </a:solidFill>
              </a:rPr>
              <a:t>Potentiel diastolique</a:t>
            </a:r>
          </a:p>
        </p:txBody>
      </p:sp>
      <p:sp>
        <p:nvSpPr>
          <p:cNvPr id="123910" name="Line 6"/>
          <p:cNvSpPr>
            <a:spLocks noChangeShapeType="1"/>
          </p:cNvSpPr>
          <p:nvPr/>
        </p:nvSpPr>
        <p:spPr bwMode="auto">
          <a:xfrm flipH="1" flipV="1">
            <a:off x="3708000" y="4303200"/>
            <a:ext cx="609600" cy="152400"/>
          </a:xfrm>
          <a:prstGeom prst="line">
            <a:avLst/>
          </a:prstGeom>
          <a:noFill/>
          <a:ln w="15875">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3911" name="Text Box 7"/>
          <p:cNvSpPr txBox="1">
            <a:spLocks noChangeArrowheads="1"/>
          </p:cNvSpPr>
          <p:nvPr/>
        </p:nvSpPr>
        <p:spPr bwMode="auto">
          <a:xfrm>
            <a:off x="1752600" y="4724400"/>
            <a:ext cx="2514600" cy="73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r-CA" sz="1400" b="1" dirty="0">
                <a:latin typeface="Verdana" pitchFamily="34" charset="0"/>
                <a:sym typeface="Wingdings 3" pitchFamily="18" charset="2"/>
              </a:rPr>
              <a:t>Les canaux</a:t>
            </a:r>
            <a:r>
              <a:rPr lang="fr-CA" sz="1400" b="1" dirty="0">
                <a:latin typeface="Verdana" pitchFamily="34" charset="0"/>
              </a:rPr>
              <a:t> à K</a:t>
            </a:r>
            <a:r>
              <a:rPr lang="fr-CA" sz="1600" b="1" baseline="28000" dirty="0">
                <a:latin typeface="Verdana" pitchFamily="34" charset="0"/>
              </a:rPr>
              <a:t>+</a:t>
            </a:r>
            <a:r>
              <a:rPr lang="fr-CA" sz="1400" b="1" dirty="0">
                <a:latin typeface="Verdana" pitchFamily="34" charset="0"/>
              </a:rPr>
              <a:t> se ferment; entrée lente de Na</a:t>
            </a:r>
            <a:r>
              <a:rPr lang="fr-CA" sz="1600" b="1" baseline="28000" dirty="0">
                <a:latin typeface="Verdana" pitchFamily="34" charset="0"/>
              </a:rPr>
              <a:t>+</a:t>
            </a:r>
          </a:p>
        </p:txBody>
      </p:sp>
      <p:sp>
        <p:nvSpPr>
          <p:cNvPr id="123912" name="Text Box 8"/>
          <p:cNvSpPr txBox="1">
            <a:spLocks noChangeArrowheads="1"/>
          </p:cNvSpPr>
          <p:nvPr/>
        </p:nvSpPr>
        <p:spPr bwMode="auto">
          <a:xfrm>
            <a:off x="1233488" y="2254250"/>
            <a:ext cx="16764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r-CA" sz="1400" b="1" dirty="0">
                <a:latin typeface="Verdana" pitchFamily="34" charset="0"/>
                <a:sym typeface="Wingdings 3" pitchFamily="18" charset="2"/>
              </a:rPr>
              <a:t>Les canaux</a:t>
            </a:r>
            <a:r>
              <a:rPr lang="fr-CA" sz="1400" b="1" dirty="0">
                <a:latin typeface="Verdana" pitchFamily="34" charset="0"/>
              </a:rPr>
              <a:t> à Ca</a:t>
            </a:r>
            <a:r>
              <a:rPr lang="fr-CA" sz="1600" b="1" baseline="30000" dirty="0">
                <a:latin typeface="Verdana" pitchFamily="34" charset="0"/>
              </a:rPr>
              <a:t>2+</a:t>
            </a:r>
            <a:r>
              <a:rPr lang="fr-CA" sz="1400" b="1" dirty="0">
                <a:latin typeface="Verdana" pitchFamily="34" charset="0"/>
              </a:rPr>
              <a:t> s’ouvrent</a:t>
            </a:r>
          </a:p>
        </p:txBody>
      </p:sp>
      <p:sp>
        <p:nvSpPr>
          <p:cNvPr id="123913" name="Text Box 9"/>
          <p:cNvSpPr txBox="1">
            <a:spLocks noChangeArrowheads="1"/>
          </p:cNvSpPr>
          <p:nvPr/>
        </p:nvSpPr>
        <p:spPr bwMode="auto">
          <a:xfrm>
            <a:off x="3581400" y="762000"/>
            <a:ext cx="2514600" cy="73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r-CA" sz="1400" b="1" dirty="0">
                <a:latin typeface="Verdana" pitchFamily="34" charset="0"/>
              </a:rPr>
              <a:t>Les canaux à Ca</a:t>
            </a:r>
            <a:r>
              <a:rPr lang="fr-CA" sz="1600" b="1" baseline="30000" dirty="0">
                <a:latin typeface="Verdana" pitchFamily="34" charset="0"/>
              </a:rPr>
              <a:t>2+</a:t>
            </a:r>
            <a:r>
              <a:rPr lang="fr-CA" sz="1400" b="1" dirty="0">
                <a:latin typeface="Verdana" pitchFamily="34" charset="0"/>
              </a:rPr>
              <a:t> se ferment; les canaux à K</a:t>
            </a:r>
            <a:r>
              <a:rPr lang="fr-CA" sz="1600" b="1" baseline="28000" dirty="0">
                <a:latin typeface="Verdana" pitchFamily="34" charset="0"/>
              </a:rPr>
              <a:t>+</a:t>
            </a:r>
            <a:r>
              <a:rPr lang="fr-CA" sz="1400" b="1" dirty="0">
                <a:latin typeface="Verdana" pitchFamily="34" charset="0"/>
              </a:rPr>
              <a:t> s’ouvrent</a:t>
            </a:r>
          </a:p>
        </p:txBody>
      </p:sp>
      <p:sp>
        <p:nvSpPr>
          <p:cNvPr id="123914" name="Text Box 10"/>
          <p:cNvSpPr txBox="1">
            <a:spLocks noChangeArrowheads="1"/>
          </p:cNvSpPr>
          <p:nvPr/>
        </p:nvSpPr>
        <p:spPr bwMode="auto">
          <a:xfrm>
            <a:off x="4114800" y="2133600"/>
            <a:ext cx="17526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r-CA" sz="1400" b="1" dirty="0">
                <a:latin typeface="Verdana" pitchFamily="34" charset="0"/>
              </a:rPr>
              <a:t>Perméabilité au Ca</a:t>
            </a:r>
            <a:r>
              <a:rPr lang="fr-CA" sz="1600" b="1" baseline="30000" dirty="0">
                <a:latin typeface="Verdana" pitchFamily="34" charset="0"/>
              </a:rPr>
              <a:t>2+</a:t>
            </a:r>
          </a:p>
        </p:txBody>
      </p:sp>
      <p:sp>
        <p:nvSpPr>
          <p:cNvPr id="123915" name="Text Box 11"/>
          <p:cNvSpPr txBox="1">
            <a:spLocks noChangeArrowheads="1"/>
          </p:cNvSpPr>
          <p:nvPr/>
        </p:nvSpPr>
        <p:spPr bwMode="auto">
          <a:xfrm>
            <a:off x="4191000" y="2895600"/>
            <a:ext cx="17526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r-CA" sz="1400" b="1" dirty="0">
                <a:latin typeface="Verdana" pitchFamily="34" charset="0"/>
              </a:rPr>
              <a:t>Perméabilité au K</a:t>
            </a:r>
            <a:r>
              <a:rPr lang="fr-CA" sz="1600" b="1" baseline="28000" dirty="0">
                <a:latin typeface="Verdana" pitchFamily="34" charset="0"/>
              </a:rPr>
              <a:t>+</a:t>
            </a:r>
          </a:p>
        </p:txBody>
      </p:sp>
      <p:sp>
        <p:nvSpPr>
          <p:cNvPr id="123916" name="Text Box 12"/>
          <p:cNvSpPr txBox="1">
            <a:spLocks noChangeArrowheads="1"/>
          </p:cNvSpPr>
          <p:nvPr/>
        </p:nvSpPr>
        <p:spPr bwMode="auto">
          <a:xfrm>
            <a:off x="6096000" y="5307013"/>
            <a:ext cx="190500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lnSpc>
                <a:spcPct val="90000"/>
              </a:lnSpc>
            </a:pPr>
            <a:r>
              <a:rPr lang="fr-CA" dirty="0">
                <a:solidFill>
                  <a:schemeClr val="accent2"/>
                </a:solidFill>
              </a:rPr>
              <a:t>Seuil d’excitation</a:t>
            </a:r>
          </a:p>
        </p:txBody>
      </p:sp>
      <p:sp>
        <p:nvSpPr>
          <p:cNvPr id="123917" name="Text Box 13"/>
          <p:cNvSpPr txBox="1">
            <a:spLocks noChangeArrowheads="1"/>
          </p:cNvSpPr>
          <p:nvPr/>
        </p:nvSpPr>
        <p:spPr bwMode="auto">
          <a:xfrm>
            <a:off x="5181600" y="4572000"/>
            <a:ext cx="2819400" cy="58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pPr>
            <a:r>
              <a:rPr lang="fr-CA" dirty="0">
                <a:solidFill>
                  <a:schemeClr val="accent2"/>
                </a:solidFill>
              </a:rPr>
              <a:t>Dépolarisation lente:</a:t>
            </a:r>
          </a:p>
          <a:p>
            <a:pPr>
              <a:lnSpc>
                <a:spcPct val="90000"/>
              </a:lnSpc>
            </a:pPr>
            <a:r>
              <a:rPr lang="fr-CA" b="1" i="1" dirty="0">
                <a:solidFill>
                  <a:schemeClr val="accent2"/>
                </a:solidFill>
              </a:rPr>
              <a:t>Potentiel </a:t>
            </a:r>
            <a:r>
              <a:rPr lang="fr-CA" b="1" i="1" dirty="0" err="1">
                <a:solidFill>
                  <a:schemeClr val="accent2"/>
                </a:solidFill>
              </a:rPr>
              <a:t>rythmogène</a:t>
            </a:r>
            <a:r>
              <a:rPr lang="fr-CA" b="1" dirty="0">
                <a:solidFill>
                  <a:schemeClr val="accent2"/>
                </a:solidFill>
              </a:rPr>
              <a:t> </a:t>
            </a:r>
          </a:p>
        </p:txBody>
      </p:sp>
      <p:sp>
        <p:nvSpPr>
          <p:cNvPr id="123918" name="Text Box 14"/>
          <p:cNvSpPr txBox="1">
            <a:spLocks noChangeArrowheads="1"/>
          </p:cNvSpPr>
          <p:nvPr/>
        </p:nvSpPr>
        <p:spPr bwMode="auto">
          <a:xfrm>
            <a:off x="7162800" y="2362200"/>
            <a:ext cx="1371600" cy="58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pPr>
            <a:r>
              <a:rPr lang="fr-CA" dirty="0">
                <a:solidFill>
                  <a:schemeClr val="accent2"/>
                </a:solidFill>
              </a:rPr>
              <a:t>Potentiel d’action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Text Box 4"/>
          <p:cNvSpPr txBox="1">
            <a:spLocks noChangeArrowheads="1"/>
          </p:cNvSpPr>
          <p:nvPr/>
        </p:nvSpPr>
        <p:spPr bwMode="auto">
          <a:xfrm>
            <a:off x="228600" y="228600"/>
            <a:ext cx="664316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185738" indent="-185738">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sz="2200" b="1" dirty="0">
                <a:solidFill>
                  <a:srgbClr val="0000FF"/>
                </a:solidFill>
              </a:rPr>
              <a:t>Activité électrique des cellules du nœud sinusal</a:t>
            </a:r>
          </a:p>
        </p:txBody>
      </p:sp>
      <p:sp>
        <p:nvSpPr>
          <p:cNvPr id="124933" name="Text Box 5"/>
          <p:cNvSpPr txBox="1">
            <a:spLocks noChangeArrowheads="1"/>
          </p:cNvSpPr>
          <p:nvPr/>
        </p:nvSpPr>
        <p:spPr bwMode="auto">
          <a:xfrm>
            <a:off x="228600" y="609600"/>
            <a:ext cx="8610600" cy="58405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39713" indent="-239713">
              <a:defRPr>
                <a:solidFill>
                  <a:schemeClr val="tx1"/>
                </a:solidFill>
                <a:latin typeface="Arial" charset="0"/>
              </a:defRPr>
            </a:lvl1pPr>
            <a:lvl2pPr marL="566738" indent="-212725">
              <a:defRPr>
                <a:solidFill>
                  <a:schemeClr val="tx1"/>
                </a:solidFill>
                <a:latin typeface="Arial" charset="0"/>
              </a:defRPr>
            </a:lvl2pPr>
            <a:lvl3pPr marL="854075" indent="-173038">
              <a:defRPr>
                <a:solidFill>
                  <a:schemeClr val="tx1"/>
                </a:solidFill>
                <a:latin typeface="Arial" charset="0"/>
              </a:defRPr>
            </a:lvl3pPr>
            <a:lvl4pPr marL="1138238" indent="-169863">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SzPct val="90000"/>
            </a:pPr>
            <a:r>
              <a:rPr lang="fr-CA" sz="1600" dirty="0"/>
              <a:t>La génération spontanée de potentiels d’action provient du fait que le potentiel de repos, plutôt que de demeurer stable, dépolarise lentement. Cette dépolarisation lente est appelée</a:t>
            </a:r>
            <a:r>
              <a:rPr lang="fr-CA" sz="1600" b="1" i="1" dirty="0">
                <a:sym typeface="Symbol" pitchFamily="18" charset="2"/>
              </a:rPr>
              <a:t> potentiel </a:t>
            </a:r>
            <a:r>
              <a:rPr lang="fr-CA" sz="1600" b="1" i="1" dirty="0" err="1">
                <a:sym typeface="Symbol" pitchFamily="18" charset="2"/>
              </a:rPr>
              <a:t>rythmogène</a:t>
            </a:r>
            <a:r>
              <a:rPr lang="fr-CA" sz="1600" dirty="0"/>
              <a:t> </a:t>
            </a:r>
            <a:r>
              <a:rPr lang="fr-CA" sz="1600" dirty="0">
                <a:sym typeface="Symbol" pitchFamily="18" charset="2"/>
              </a:rPr>
              <a:t>(ou </a:t>
            </a:r>
            <a:r>
              <a:rPr lang="fr-CA" sz="1600" b="1" i="1" dirty="0">
                <a:sym typeface="Symbol" pitchFamily="18" charset="2"/>
              </a:rPr>
              <a:t>potentiel de pacemaker</a:t>
            </a:r>
            <a:r>
              <a:rPr lang="fr-CA" sz="1600" dirty="0">
                <a:sym typeface="Symbol" pitchFamily="18" charset="2"/>
              </a:rPr>
              <a:t>).</a:t>
            </a:r>
            <a:endParaRPr lang="fr-CA" sz="1600" dirty="0"/>
          </a:p>
          <a:p>
            <a:pPr marL="0" indent="0">
              <a:spcBef>
                <a:spcPct val="40000"/>
              </a:spcBef>
              <a:buSzPct val="90000"/>
            </a:pPr>
            <a:r>
              <a:rPr lang="fr-CA" sz="1600" dirty="0"/>
              <a:t>L’activité rythmique peut être expliquée par la présence de trois types de canaux :</a:t>
            </a:r>
          </a:p>
          <a:p>
            <a:pPr marL="179388" lvl="1" indent="-179388">
              <a:spcBef>
                <a:spcPts val="200"/>
              </a:spcBef>
              <a:buFontTx/>
              <a:buChar char="•"/>
            </a:pPr>
            <a:r>
              <a:rPr lang="fr-CA" sz="1600" dirty="0"/>
              <a:t>Canaux voltage-dépendants à Ca</a:t>
            </a:r>
            <a:r>
              <a:rPr lang="fr-CA" sz="1600" baseline="28000" dirty="0"/>
              <a:t>2+ </a:t>
            </a:r>
            <a:r>
              <a:rPr lang="fr-CA" sz="1600" dirty="0"/>
              <a:t>: s’ouvrent à −40 mV, puis s’inactivent à 0 mV</a:t>
            </a:r>
          </a:p>
          <a:p>
            <a:pPr marL="179388" lvl="1" indent="-179388">
              <a:spcBef>
                <a:spcPts val="200"/>
              </a:spcBef>
              <a:buFontTx/>
              <a:buChar char="•"/>
            </a:pPr>
            <a:r>
              <a:rPr lang="fr-CA" sz="1600" dirty="0"/>
              <a:t>Canaux voltage-dépendants à K</a:t>
            </a:r>
            <a:r>
              <a:rPr lang="fr-CA" sz="1600" baseline="30000" dirty="0"/>
              <a:t>+ </a:t>
            </a:r>
            <a:r>
              <a:rPr lang="fr-CA" sz="1600" dirty="0"/>
              <a:t>: s’ouvrent à 0 mV, se ferment à −60 mV</a:t>
            </a:r>
          </a:p>
          <a:p>
            <a:pPr marL="179388" lvl="1" indent="-179388">
              <a:spcBef>
                <a:spcPts val="200"/>
              </a:spcBef>
              <a:buFontTx/>
              <a:buChar char="•"/>
            </a:pPr>
            <a:r>
              <a:rPr lang="fr-CA" sz="1600" dirty="0"/>
              <a:t>Canaux à Na</a:t>
            </a:r>
            <a:r>
              <a:rPr lang="fr-CA" sz="1600" baseline="28000" dirty="0"/>
              <a:t>+</a:t>
            </a:r>
            <a:r>
              <a:rPr lang="fr-CA" sz="1600" dirty="0"/>
              <a:t> toujours ouverts (à fonction passive)</a:t>
            </a:r>
          </a:p>
          <a:p>
            <a:pPr marL="179388" lvl="2" indent="0"/>
            <a:r>
              <a:rPr lang="fr-CA" dirty="0">
                <a:sym typeface="Symbol" pitchFamily="18" charset="2"/>
              </a:rPr>
              <a:t> </a:t>
            </a:r>
            <a:r>
              <a:rPr lang="fr-CA" sz="1600" dirty="0"/>
              <a:t>Causent l’entrée d’ions Na</a:t>
            </a:r>
            <a:r>
              <a:rPr lang="fr-CA" sz="1600" baseline="28000" dirty="0"/>
              <a:t>+</a:t>
            </a:r>
            <a:r>
              <a:rPr lang="fr-CA" sz="1600" dirty="0"/>
              <a:t> qui tendent à dépolariser le potentiel de repos</a:t>
            </a:r>
          </a:p>
          <a:p>
            <a:pPr marL="271463" lvl="1" indent="-271463">
              <a:spcBef>
                <a:spcPts val="600"/>
              </a:spcBef>
            </a:pPr>
            <a:r>
              <a:rPr lang="fr-CA" sz="1600" dirty="0"/>
              <a:t>1)	Lorsque le seuil est atteint (−40 mV) :</a:t>
            </a:r>
          </a:p>
          <a:p>
            <a:pPr marL="271463" lvl="1" indent="0">
              <a:buFont typeface="Symbol"/>
              <a:buChar char="®"/>
            </a:pPr>
            <a:r>
              <a:rPr lang="fr-CA" sz="1600" dirty="0">
                <a:sym typeface="Symbol" pitchFamily="18" charset="2"/>
              </a:rPr>
              <a:t> ouverture des canaux à Ca</a:t>
            </a:r>
            <a:r>
              <a:rPr lang="fr-CA" sz="1600" baseline="28000" dirty="0">
                <a:sym typeface="Symbol" pitchFamily="18" charset="2"/>
              </a:rPr>
              <a:t>2+</a:t>
            </a:r>
            <a:endParaRPr lang="fr-CA" sz="1600" dirty="0">
              <a:sym typeface="Symbol" pitchFamily="18" charset="2"/>
            </a:endParaRPr>
          </a:p>
          <a:p>
            <a:pPr marL="271463" lvl="1" indent="0">
              <a:buFont typeface="Symbol"/>
              <a:buChar char="®"/>
            </a:pPr>
            <a:r>
              <a:rPr lang="fr-CA" sz="1600" dirty="0">
                <a:sym typeface="Symbol" pitchFamily="18" charset="2"/>
              </a:rPr>
              <a:t> entrée des ions Ca</a:t>
            </a:r>
            <a:r>
              <a:rPr lang="fr-CA" sz="1600" baseline="28000" dirty="0">
                <a:sym typeface="Symbol" pitchFamily="18" charset="2"/>
              </a:rPr>
              <a:t>2+</a:t>
            </a:r>
          </a:p>
          <a:p>
            <a:pPr marL="271463" lvl="1" indent="0"/>
            <a:r>
              <a:rPr lang="fr-CA" sz="1600" dirty="0">
                <a:sym typeface="Symbol" pitchFamily="18" charset="2"/>
              </a:rPr>
              <a:t> dépolarisation</a:t>
            </a:r>
          </a:p>
          <a:p>
            <a:pPr marL="271463" lvl="1" indent="-271463">
              <a:spcBef>
                <a:spcPts val="800"/>
              </a:spcBef>
            </a:pPr>
            <a:r>
              <a:rPr lang="fr-CA" sz="1600" dirty="0">
                <a:sym typeface="Symbol" pitchFamily="18" charset="2"/>
              </a:rPr>
              <a:t>2)	À 0 mV :</a:t>
            </a:r>
          </a:p>
          <a:p>
            <a:pPr marL="536575" indent="-265113"/>
            <a:r>
              <a:rPr lang="fr-CA" sz="1600" dirty="0">
                <a:sym typeface="Symbol" pitchFamily="18" charset="2"/>
              </a:rPr>
              <a:t> fermeture des canaux à Ca</a:t>
            </a:r>
            <a:r>
              <a:rPr lang="fr-CA" sz="1600" baseline="28000" dirty="0">
                <a:sym typeface="Symbol" pitchFamily="18" charset="2"/>
              </a:rPr>
              <a:t>2+</a:t>
            </a:r>
            <a:r>
              <a:rPr lang="fr-CA" sz="1600" dirty="0">
                <a:sym typeface="Symbol" pitchFamily="18" charset="2"/>
              </a:rPr>
              <a:t> et ouverture des canaux à K</a:t>
            </a:r>
            <a:r>
              <a:rPr lang="fr-CA" sz="1600" baseline="30000" dirty="0">
                <a:sym typeface="Symbol" pitchFamily="18" charset="2"/>
              </a:rPr>
              <a:t>+</a:t>
            </a:r>
          </a:p>
          <a:p>
            <a:pPr marL="536575" indent="-265113"/>
            <a:r>
              <a:rPr lang="fr-CA" sz="1600" dirty="0">
                <a:sym typeface="Symbol" pitchFamily="18" charset="2"/>
              </a:rPr>
              <a:t> sortie des ions K</a:t>
            </a:r>
            <a:r>
              <a:rPr lang="fr-CA" sz="1600" baseline="30000" dirty="0">
                <a:sym typeface="Symbol" pitchFamily="18" charset="2"/>
              </a:rPr>
              <a:t>+</a:t>
            </a:r>
          </a:p>
          <a:p>
            <a:pPr marL="536575" lvl="1" indent="-265113">
              <a:buFont typeface="Symbol" panose="05050102010706020507" pitchFamily="18" charset="2"/>
              <a:buChar char="®"/>
            </a:pPr>
            <a:r>
              <a:rPr lang="fr-CA" sz="1600" dirty="0">
                <a:sym typeface="Symbol" pitchFamily="18" charset="2"/>
              </a:rPr>
              <a:t>Repolarisation jusqu’au </a:t>
            </a:r>
            <a:r>
              <a:rPr lang="fr-CA" sz="1600" b="1" dirty="0">
                <a:sym typeface="Symbol" pitchFamily="18" charset="2"/>
              </a:rPr>
              <a:t>potentiel diastolique</a:t>
            </a:r>
            <a:r>
              <a:rPr lang="fr-CA" sz="1600" dirty="0">
                <a:sym typeface="Symbol" pitchFamily="18" charset="2"/>
              </a:rPr>
              <a:t> : potentiel le plus négatif qui est atteint durant la diastole (environ −60 mV)</a:t>
            </a:r>
          </a:p>
          <a:p>
            <a:pPr marL="271463" lvl="1" indent="-271463">
              <a:spcBef>
                <a:spcPts val="800"/>
              </a:spcBef>
            </a:pPr>
            <a:r>
              <a:rPr lang="fr-CA" sz="1600" dirty="0">
                <a:sym typeface="Symbol" pitchFamily="18" charset="2"/>
              </a:rPr>
              <a:t>3)	À −60 mV :</a:t>
            </a:r>
          </a:p>
          <a:p>
            <a:pPr marL="536575" indent="-265113"/>
            <a:r>
              <a:rPr lang="fr-CA" sz="1600" dirty="0">
                <a:sym typeface="Symbol" pitchFamily="18" charset="2"/>
              </a:rPr>
              <a:t> fermeture des canaux à K</a:t>
            </a:r>
            <a:r>
              <a:rPr lang="fr-CA" sz="1600" baseline="30000" dirty="0">
                <a:sym typeface="Symbol" pitchFamily="18" charset="2"/>
              </a:rPr>
              <a:t>+</a:t>
            </a:r>
          </a:p>
          <a:p>
            <a:pPr marL="536575" indent="-265113"/>
            <a:r>
              <a:rPr lang="fr-CA" sz="1600" dirty="0">
                <a:sym typeface="Symbol" pitchFamily="18" charset="2"/>
              </a:rPr>
              <a:t> entrée nette d’ions Na</a:t>
            </a:r>
            <a:r>
              <a:rPr lang="fr-CA" sz="1600" baseline="30000" dirty="0">
                <a:sym typeface="Symbol" pitchFamily="18" charset="2"/>
              </a:rPr>
              <a:t>+ </a:t>
            </a:r>
            <a:r>
              <a:rPr lang="fr-CA" sz="1600" dirty="0">
                <a:sym typeface="Symbol" pitchFamily="18" charset="2"/>
              </a:rPr>
              <a:t>(par les canaux Na</a:t>
            </a:r>
            <a:r>
              <a:rPr lang="fr-CA" sz="1600" baseline="30000" dirty="0">
                <a:sym typeface="Symbol" pitchFamily="18" charset="2"/>
              </a:rPr>
              <a:t>+</a:t>
            </a:r>
            <a:r>
              <a:rPr lang="fr-CA" sz="1600" dirty="0">
                <a:sym typeface="Symbol" pitchFamily="18" charset="2"/>
              </a:rPr>
              <a:t> à fonction passive)</a:t>
            </a:r>
            <a:endParaRPr lang="fr-CA" sz="1600" baseline="30000" dirty="0">
              <a:sym typeface="Symbol" pitchFamily="18" charset="2"/>
            </a:endParaRPr>
          </a:p>
          <a:p>
            <a:pPr marL="536575" indent="-265113"/>
            <a:r>
              <a:rPr lang="fr-CA" sz="1600" dirty="0">
                <a:sym typeface="Symbol" pitchFamily="18" charset="2"/>
              </a:rPr>
              <a:t> </a:t>
            </a:r>
            <a:r>
              <a:rPr lang="fr-CA" sz="1600" b="1" dirty="0">
                <a:sym typeface="Symbol" pitchFamily="18" charset="2"/>
              </a:rPr>
              <a:t>Potentiel rythmogène</a:t>
            </a:r>
            <a:r>
              <a:rPr lang="fr-CA" dirty="0">
                <a:sym typeface="Symbol" pitchFamily="18" charset="2"/>
              </a:rPr>
              <a:t> </a:t>
            </a:r>
            <a:r>
              <a:rPr lang="fr-CA" sz="1600" dirty="0">
                <a:sym typeface="Symbol" pitchFamily="18" charset="2"/>
              </a:rPr>
              <a:t>jusqu’à ce que le seuil soit de nouveau atteint</a:t>
            </a:r>
            <a:endParaRPr lang="en-US" dirty="0">
              <a:sym typeface="Symbol" pitchFamily="18" charset="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91" name="Rectangle 15"/>
          <p:cNvSpPr>
            <a:spLocks noChangeArrowheads="1"/>
          </p:cNvSpPr>
          <p:nvPr/>
        </p:nvSpPr>
        <p:spPr bwMode="auto">
          <a:xfrm>
            <a:off x="228600" y="228600"/>
            <a:ext cx="84582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marL="179388" indent="-179388">
              <a:spcBef>
                <a:spcPct val="25000"/>
              </a:spcBef>
              <a:buFontTx/>
              <a:buChar char="•"/>
            </a:pPr>
            <a:r>
              <a:rPr lang="fr-FR" b="1" i="1" dirty="0"/>
              <a:t>Rythme sinusal </a:t>
            </a:r>
            <a:r>
              <a:rPr lang="fr-FR" b="1" dirty="0"/>
              <a:t>:</a:t>
            </a:r>
          </a:p>
          <a:p>
            <a:pPr marL="179388" lvl="1">
              <a:spcBef>
                <a:spcPct val="25000"/>
              </a:spcBef>
            </a:pPr>
            <a:r>
              <a:rPr lang="fr-FR" sz="1600" dirty="0"/>
              <a:t>Fréquence cardiaque déterminée par la fréquence des potentiels d’action générés par les cellules du nœud sinusal.</a:t>
            </a:r>
          </a:p>
          <a:p>
            <a:pPr marL="179388" lvl="1">
              <a:spcBef>
                <a:spcPct val="25000"/>
              </a:spcBef>
            </a:pPr>
            <a:r>
              <a:rPr lang="fr-FR" sz="1600" dirty="0"/>
              <a:t>Toutes les cellules cardionectrices sont capables de générer spontanément des potentiels d’action, mais c’est le nœud sinusal qui constitue normalement le </a:t>
            </a:r>
            <a:r>
              <a:rPr lang="fr-FR" sz="1600" u="sng" dirty="0"/>
              <a:t>centre rythmogène</a:t>
            </a:r>
            <a:r>
              <a:rPr lang="fr-FR" sz="1600" dirty="0"/>
              <a:t> parce que sa fréquence est la plus élevée.</a:t>
            </a:r>
          </a:p>
        </p:txBody>
      </p:sp>
      <p:sp>
        <p:nvSpPr>
          <p:cNvPr id="101393" name="Rectangle 17"/>
          <p:cNvSpPr>
            <a:spLocks noChangeArrowheads="1"/>
          </p:cNvSpPr>
          <p:nvPr/>
        </p:nvSpPr>
        <p:spPr bwMode="auto">
          <a:xfrm>
            <a:off x="1695450" y="2362200"/>
            <a:ext cx="5753100" cy="1335750"/>
          </a:xfrm>
          <a:prstGeom prst="rect">
            <a:avLst/>
          </a:prstGeom>
          <a:noFill/>
          <a:ln w="9525">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137160" bIns="137160" anchor="ctr">
            <a:spAutoFit/>
          </a:bodyPr>
          <a:lstStyle/>
          <a:p>
            <a:pPr>
              <a:spcAft>
                <a:spcPct val="10000"/>
              </a:spcAft>
            </a:pPr>
            <a:r>
              <a:rPr lang="fr-FR" sz="1600" dirty="0"/>
              <a:t>Fréquence intrinsèque de quelques cellules cardionectrices :</a:t>
            </a:r>
          </a:p>
          <a:p>
            <a:pPr marL="282575" lvl="1" indent="-168275">
              <a:spcAft>
                <a:spcPct val="10000"/>
              </a:spcAft>
              <a:buFontTx/>
              <a:buChar char="•"/>
            </a:pPr>
            <a:r>
              <a:rPr lang="fr-FR" sz="1600" dirty="0"/>
              <a:t>Nœud sinusal : 70-80 / min</a:t>
            </a:r>
          </a:p>
          <a:p>
            <a:pPr marL="282575" lvl="1" indent="-168275">
              <a:spcAft>
                <a:spcPct val="10000"/>
              </a:spcAft>
              <a:buFontTx/>
              <a:buChar char="•"/>
            </a:pPr>
            <a:r>
              <a:rPr lang="fr-FR" sz="1600" dirty="0"/>
              <a:t>Nœud AV : 40-60 / min</a:t>
            </a:r>
          </a:p>
          <a:p>
            <a:pPr marL="282575" lvl="1" indent="-168275">
              <a:spcAft>
                <a:spcPct val="10000"/>
              </a:spcAft>
              <a:buFontTx/>
              <a:buChar char="•"/>
            </a:pPr>
            <a:r>
              <a:rPr lang="fr-FR" sz="1600" dirty="0"/>
              <a:t>Fibres de Purkinje : 15-40 /min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68362" y="2563020"/>
            <a:ext cx="7407275" cy="3573462"/>
            <a:chOff x="1219200" y="2954338"/>
            <a:chExt cx="7407275" cy="3573462"/>
          </a:xfrm>
        </p:grpSpPr>
        <p:pic>
          <p:nvPicPr>
            <p:cNvPr id="129029" name="Picture 5" descr="18-13Pacemaker_UN.jpg"/>
            <p:cNvPicPr>
              <a:picLocks noChangeAspect="1" noChangeArrowheads="1"/>
            </p:cNvPicPr>
            <p:nvPr/>
          </p:nvPicPr>
          <p:blipFill>
            <a:blip r:embed="rId2" cstate="print">
              <a:extLst>
                <a:ext uri="{28A0092B-C50C-407E-A947-70E740481C1C}">
                  <a14:useLocalDpi xmlns:a14="http://schemas.microsoft.com/office/drawing/2010/main" val="0"/>
                </a:ext>
              </a:extLst>
            </a:blip>
            <a:srcRect b="17998"/>
            <a:stretch>
              <a:fillRect/>
            </a:stretch>
          </p:blipFill>
          <p:spPr bwMode="auto">
            <a:xfrm>
              <a:off x="1219200" y="2954338"/>
              <a:ext cx="7407275" cy="3573462"/>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p:cNvSpPr/>
            <p:nvPr/>
          </p:nvSpPr>
          <p:spPr>
            <a:xfrm>
              <a:off x="4638675" y="4419600"/>
              <a:ext cx="161925" cy="433388"/>
            </a:xfrm>
            <a:prstGeom prst="ellipse">
              <a:avLst/>
            </a:prstGeom>
            <a:solidFill>
              <a:srgbClr val="CCE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11" name="Oval 10"/>
            <p:cNvSpPr/>
            <p:nvPr/>
          </p:nvSpPr>
          <p:spPr>
            <a:xfrm>
              <a:off x="4495800" y="3852000"/>
              <a:ext cx="161925" cy="433388"/>
            </a:xfrm>
            <a:prstGeom prst="ellipse">
              <a:avLst/>
            </a:prstGeom>
            <a:solidFill>
              <a:srgbClr val="CCE1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grpSp>
      <p:sp>
        <p:nvSpPr>
          <p:cNvPr id="129032" name="Rectangle 8"/>
          <p:cNvSpPr>
            <a:spLocks noChangeArrowheads="1"/>
          </p:cNvSpPr>
          <p:nvPr/>
        </p:nvSpPr>
        <p:spPr bwMode="auto">
          <a:xfrm>
            <a:off x="114300" y="189658"/>
            <a:ext cx="8915400" cy="23852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marL="981075" indent="-981075"/>
            <a:r>
              <a:rPr lang="fr-FR" sz="2400" b="1" dirty="0">
                <a:solidFill>
                  <a:srgbClr val="0000FF"/>
                </a:solidFill>
              </a:rPr>
              <a:t> </a:t>
            </a:r>
            <a:r>
              <a:rPr lang="fr-FR" sz="2200" b="1" dirty="0">
                <a:solidFill>
                  <a:srgbClr val="0000FF"/>
                </a:solidFill>
              </a:rPr>
              <a:t>6.2.8	Contrôle du rythme sinusal</a:t>
            </a:r>
          </a:p>
          <a:p>
            <a:pPr marL="114300" lvl="1">
              <a:spcBef>
                <a:spcPct val="25000"/>
              </a:spcBef>
            </a:pPr>
            <a:r>
              <a:rPr lang="fr-FR" sz="1600" dirty="0"/>
              <a:t>La fréquence des potentiels d’action des cellules cardionectrices (et donc la fréquence du rythme cardiaque) peut être précisément contrôlée par la régulation de leurs canaux ioniques.</a:t>
            </a:r>
          </a:p>
          <a:p>
            <a:pPr marL="357188" lvl="1" indent="-242888">
              <a:spcBef>
                <a:spcPts val="600"/>
              </a:spcBef>
              <a:buFont typeface="Arial" pitchFamily="34" charset="0"/>
              <a:buChar char="−"/>
            </a:pPr>
            <a:r>
              <a:rPr lang="fr-FR" sz="1600" dirty="0"/>
              <a:t>Une augmentation de la fréquence peut être engendrée par : </a:t>
            </a:r>
          </a:p>
          <a:p>
            <a:pPr marL="714375" lvl="1" indent="-330200">
              <a:spcBef>
                <a:spcPts val="0"/>
              </a:spcBef>
              <a:buFont typeface="+mj-lt"/>
              <a:buAutoNum type="romanLcPeriod"/>
            </a:pPr>
            <a:r>
              <a:rPr lang="fr-FR" sz="1600" dirty="0"/>
              <a:t>Une dépolarisation plus rapide du potentiel rythmogène. </a:t>
            </a:r>
          </a:p>
          <a:p>
            <a:pPr marL="714375" lvl="1" indent="-330200">
              <a:spcBef>
                <a:spcPts val="0"/>
              </a:spcBef>
              <a:buFont typeface="+mj-lt"/>
              <a:buAutoNum type="romanLcPeriod"/>
            </a:pPr>
            <a:r>
              <a:rPr lang="fr-FR" sz="1600" dirty="0"/>
              <a:t>Un abaissement du seuil d'excitation.</a:t>
            </a:r>
          </a:p>
          <a:p>
            <a:pPr marL="714375" lvl="1" indent="-330200">
              <a:spcBef>
                <a:spcPts val="0"/>
              </a:spcBef>
              <a:buFont typeface="+mj-lt"/>
              <a:buAutoNum type="romanLcPeriod"/>
            </a:pPr>
            <a:r>
              <a:rPr lang="fr-FR" sz="1600" dirty="0"/>
              <a:t>Une dépolarisation du potentiel diastolique. </a:t>
            </a:r>
          </a:p>
          <a:p>
            <a:pPr marL="355600" lvl="1" indent="-241300">
              <a:spcBef>
                <a:spcPct val="25000"/>
              </a:spcBef>
              <a:buFont typeface="Arial" pitchFamily="34" charset="0"/>
              <a:buChar char="−"/>
            </a:pPr>
            <a:r>
              <a:rPr lang="fr-FR" sz="1600" dirty="0"/>
              <a:t>Une diminution de la fréquence serait donc engendrée par les effets opposés.</a:t>
            </a:r>
          </a:p>
        </p:txBody>
      </p:sp>
      <p:sp>
        <p:nvSpPr>
          <p:cNvPr id="129033" name="Text Box 9"/>
          <p:cNvSpPr txBox="1">
            <a:spLocks noChangeArrowheads="1"/>
          </p:cNvSpPr>
          <p:nvPr/>
        </p:nvSpPr>
        <p:spPr bwMode="auto">
          <a:xfrm rot="16200000">
            <a:off x="-309563" y="4121945"/>
            <a:ext cx="2965450" cy="304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latin typeface="Arial Black" pitchFamily="34" charset="0"/>
              </a:rPr>
              <a:t>Potentiel de membrane (mV)</a:t>
            </a:r>
          </a:p>
        </p:txBody>
      </p:sp>
      <p:sp>
        <p:nvSpPr>
          <p:cNvPr id="129034" name="Text Box 10"/>
          <p:cNvSpPr txBox="1">
            <a:spLocks noChangeArrowheads="1"/>
          </p:cNvSpPr>
          <p:nvPr/>
        </p:nvSpPr>
        <p:spPr bwMode="auto">
          <a:xfrm>
            <a:off x="4383087" y="6161882"/>
            <a:ext cx="1320800" cy="304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latin typeface="Arial Black" pitchFamily="34" charset="0"/>
              </a:rPr>
              <a:t>Temps (ms)</a:t>
            </a:r>
          </a:p>
        </p:txBody>
      </p:sp>
      <p:sp>
        <p:nvSpPr>
          <p:cNvPr id="129035" name="Text Box 11"/>
          <p:cNvSpPr txBox="1">
            <a:spLocks noChangeArrowheads="1"/>
          </p:cNvSpPr>
          <p:nvPr/>
        </p:nvSpPr>
        <p:spPr bwMode="auto">
          <a:xfrm>
            <a:off x="2011362" y="2793207"/>
            <a:ext cx="372427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dirty="0">
                <a:solidFill>
                  <a:srgbClr val="FF6600"/>
                </a:solidFill>
                <a:latin typeface="AvantGarde Md BT" pitchFamily="34" charset="0"/>
              </a:rPr>
              <a:t>Effet sympathique (noradrénaline)</a:t>
            </a:r>
            <a:endParaRPr lang="en-US" dirty="0">
              <a:solidFill>
                <a:srgbClr val="FF6600"/>
              </a:solidFill>
              <a:latin typeface="AvantGarde Md BT" pitchFamily="34" charset="0"/>
            </a:endParaRPr>
          </a:p>
        </p:txBody>
      </p:sp>
      <p:sp>
        <p:nvSpPr>
          <p:cNvPr id="129036" name="Text Box 12"/>
          <p:cNvSpPr txBox="1">
            <a:spLocks noChangeArrowheads="1"/>
          </p:cNvSpPr>
          <p:nvPr/>
        </p:nvSpPr>
        <p:spPr bwMode="auto">
          <a:xfrm>
            <a:off x="2239962" y="5382420"/>
            <a:ext cx="41751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dirty="0">
                <a:solidFill>
                  <a:srgbClr val="3366FF"/>
                </a:solidFill>
                <a:latin typeface="AvantGarde Md BT" pitchFamily="34" charset="0"/>
              </a:rPr>
              <a:t>Effet parasympathique (acétylcholine)</a:t>
            </a:r>
            <a:endParaRPr lang="en-US" dirty="0">
              <a:solidFill>
                <a:srgbClr val="3366FF"/>
              </a:solidFill>
              <a:latin typeface="AvantGarde Md BT" pitchFamily="34" charset="0"/>
            </a:endParaRPr>
          </a:p>
        </p:txBody>
      </p:sp>
      <p:sp>
        <p:nvSpPr>
          <p:cNvPr id="129030" name="Freeform 6"/>
          <p:cNvSpPr>
            <a:spLocks/>
          </p:cNvSpPr>
          <p:nvPr/>
        </p:nvSpPr>
        <p:spPr bwMode="auto">
          <a:xfrm>
            <a:off x="1955800" y="3169444"/>
            <a:ext cx="5913437" cy="2078038"/>
          </a:xfrm>
          <a:custGeom>
            <a:avLst/>
            <a:gdLst>
              <a:gd name="T0" fmla="*/ 0 w 4176"/>
              <a:gd name="T1" fmla="*/ 1888 h 1960"/>
              <a:gd name="T2" fmla="*/ 240 w 4176"/>
              <a:gd name="T3" fmla="*/ 1840 h 1960"/>
              <a:gd name="T4" fmla="*/ 1392 w 4176"/>
              <a:gd name="T5" fmla="*/ 1168 h 1960"/>
              <a:gd name="T6" fmla="*/ 1968 w 4176"/>
              <a:gd name="T7" fmla="*/ 16 h 1960"/>
              <a:gd name="T8" fmla="*/ 2304 w 4176"/>
              <a:gd name="T9" fmla="*/ 1264 h 1960"/>
              <a:gd name="T10" fmla="*/ 2688 w 4176"/>
              <a:gd name="T11" fmla="*/ 1936 h 1960"/>
              <a:gd name="T12" fmla="*/ 4176 w 4176"/>
              <a:gd name="T13" fmla="*/ 1168 h 1960"/>
            </a:gdLst>
            <a:ahLst/>
            <a:cxnLst>
              <a:cxn ang="0">
                <a:pos x="T0" y="T1"/>
              </a:cxn>
              <a:cxn ang="0">
                <a:pos x="T2" y="T3"/>
              </a:cxn>
              <a:cxn ang="0">
                <a:pos x="T4" y="T5"/>
              </a:cxn>
              <a:cxn ang="0">
                <a:pos x="T6" y="T7"/>
              </a:cxn>
              <a:cxn ang="0">
                <a:pos x="T8" y="T9"/>
              </a:cxn>
              <a:cxn ang="0">
                <a:pos x="T10" y="T11"/>
              </a:cxn>
              <a:cxn ang="0">
                <a:pos x="T12" y="T13"/>
              </a:cxn>
            </a:cxnLst>
            <a:rect l="0" t="0" r="r" b="b"/>
            <a:pathLst>
              <a:path w="4176" h="1960">
                <a:moveTo>
                  <a:pt x="0" y="1888"/>
                </a:moveTo>
                <a:cubicBezTo>
                  <a:pt x="4" y="1924"/>
                  <a:pt x="8" y="1960"/>
                  <a:pt x="240" y="1840"/>
                </a:cubicBezTo>
                <a:cubicBezTo>
                  <a:pt x="472" y="1720"/>
                  <a:pt x="1104" y="1472"/>
                  <a:pt x="1392" y="1168"/>
                </a:cubicBezTo>
                <a:cubicBezTo>
                  <a:pt x="1680" y="864"/>
                  <a:pt x="1816" y="0"/>
                  <a:pt x="1968" y="16"/>
                </a:cubicBezTo>
                <a:cubicBezTo>
                  <a:pt x="2120" y="32"/>
                  <a:pt x="2184" y="944"/>
                  <a:pt x="2304" y="1264"/>
                </a:cubicBezTo>
                <a:cubicBezTo>
                  <a:pt x="2424" y="1584"/>
                  <a:pt x="2376" y="1952"/>
                  <a:pt x="2688" y="1936"/>
                </a:cubicBezTo>
                <a:cubicBezTo>
                  <a:pt x="3000" y="1920"/>
                  <a:pt x="3896" y="1312"/>
                  <a:pt x="4176" y="1168"/>
                </a:cubicBezTo>
              </a:path>
            </a:pathLst>
          </a:custGeom>
          <a:noFill/>
          <a:ln w="19050" cap="flat">
            <a:solidFill>
              <a:srgbClr val="0000FF"/>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
        <p:nvSpPr>
          <p:cNvPr id="129031" name="Freeform 7"/>
          <p:cNvSpPr>
            <a:spLocks/>
          </p:cNvSpPr>
          <p:nvPr/>
        </p:nvSpPr>
        <p:spPr bwMode="auto">
          <a:xfrm>
            <a:off x="1955800" y="3037682"/>
            <a:ext cx="6456362" cy="2111375"/>
          </a:xfrm>
          <a:custGeom>
            <a:avLst/>
            <a:gdLst>
              <a:gd name="T0" fmla="*/ 0 w 4560"/>
              <a:gd name="T1" fmla="*/ 1792 h 1992"/>
              <a:gd name="T2" fmla="*/ 144 w 4560"/>
              <a:gd name="T3" fmla="*/ 1744 h 1992"/>
              <a:gd name="T4" fmla="*/ 432 w 4560"/>
              <a:gd name="T5" fmla="*/ 1360 h 1992"/>
              <a:gd name="T6" fmla="*/ 624 w 4560"/>
              <a:gd name="T7" fmla="*/ 256 h 1992"/>
              <a:gd name="T8" fmla="*/ 768 w 4560"/>
              <a:gd name="T9" fmla="*/ 256 h 1992"/>
              <a:gd name="T10" fmla="*/ 1008 w 4560"/>
              <a:gd name="T11" fmla="*/ 1792 h 1992"/>
              <a:gd name="T12" fmla="*/ 1392 w 4560"/>
              <a:gd name="T13" fmla="*/ 1312 h 1992"/>
              <a:gd name="T14" fmla="*/ 1632 w 4560"/>
              <a:gd name="T15" fmla="*/ 160 h 1992"/>
              <a:gd name="T16" fmla="*/ 2064 w 4560"/>
              <a:gd name="T17" fmla="*/ 1792 h 1992"/>
              <a:gd name="T18" fmla="*/ 2448 w 4560"/>
              <a:gd name="T19" fmla="*/ 1360 h 1992"/>
              <a:gd name="T20" fmla="*/ 2688 w 4560"/>
              <a:gd name="T21" fmla="*/ 208 h 1992"/>
              <a:gd name="T22" fmla="*/ 3072 w 4560"/>
              <a:gd name="T23" fmla="*/ 1792 h 1992"/>
              <a:gd name="T24" fmla="*/ 3552 w 4560"/>
              <a:gd name="T25" fmla="*/ 1360 h 1992"/>
              <a:gd name="T26" fmla="*/ 3888 w 4560"/>
              <a:gd name="T27" fmla="*/ 208 h 1992"/>
              <a:gd name="T28" fmla="*/ 4176 w 4560"/>
              <a:gd name="T29" fmla="*/ 1792 h 1992"/>
              <a:gd name="T30" fmla="*/ 4560 w 4560"/>
              <a:gd name="T31" fmla="*/ 1312 h 1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60" h="1992">
                <a:moveTo>
                  <a:pt x="0" y="1792"/>
                </a:moveTo>
                <a:cubicBezTo>
                  <a:pt x="36" y="1804"/>
                  <a:pt x="72" y="1816"/>
                  <a:pt x="144" y="1744"/>
                </a:cubicBezTo>
                <a:cubicBezTo>
                  <a:pt x="216" y="1672"/>
                  <a:pt x="352" y="1608"/>
                  <a:pt x="432" y="1360"/>
                </a:cubicBezTo>
                <a:cubicBezTo>
                  <a:pt x="512" y="1112"/>
                  <a:pt x="568" y="440"/>
                  <a:pt x="624" y="256"/>
                </a:cubicBezTo>
                <a:cubicBezTo>
                  <a:pt x="680" y="72"/>
                  <a:pt x="704" y="0"/>
                  <a:pt x="768" y="256"/>
                </a:cubicBezTo>
                <a:cubicBezTo>
                  <a:pt x="832" y="512"/>
                  <a:pt x="904" y="1616"/>
                  <a:pt x="1008" y="1792"/>
                </a:cubicBezTo>
                <a:cubicBezTo>
                  <a:pt x="1112" y="1968"/>
                  <a:pt x="1288" y="1584"/>
                  <a:pt x="1392" y="1312"/>
                </a:cubicBezTo>
                <a:cubicBezTo>
                  <a:pt x="1496" y="1040"/>
                  <a:pt x="1520" y="80"/>
                  <a:pt x="1632" y="160"/>
                </a:cubicBezTo>
                <a:cubicBezTo>
                  <a:pt x="1744" y="240"/>
                  <a:pt x="1928" y="1592"/>
                  <a:pt x="2064" y="1792"/>
                </a:cubicBezTo>
                <a:cubicBezTo>
                  <a:pt x="2200" y="1992"/>
                  <a:pt x="2344" y="1624"/>
                  <a:pt x="2448" y="1360"/>
                </a:cubicBezTo>
                <a:cubicBezTo>
                  <a:pt x="2552" y="1096"/>
                  <a:pt x="2584" y="136"/>
                  <a:pt x="2688" y="208"/>
                </a:cubicBezTo>
                <a:cubicBezTo>
                  <a:pt x="2792" y="280"/>
                  <a:pt x="2928" y="1600"/>
                  <a:pt x="3072" y="1792"/>
                </a:cubicBezTo>
                <a:cubicBezTo>
                  <a:pt x="3216" y="1984"/>
                  <a:pt x="3416" y="1624"/>
                  <a:pt x="3552" y="1360"/>
                </a:cubicBezTo>
                <a:cubicBezTo>
                  <a:pt x="3688" y="1096"/>
                  <a:pt x="3784" y="136"/>
                  <a:pt x="3888" y="208"/>
                </a:cubicBezTo>
                <a:cubicBezTo>
                  <a:pt x="3992" y="280"/>
                  <a:pt x="4064" y="1608"/>
                  <a:pt x="4176" y="1792"/>
                </a:cubicBezTo>
                <a:cubicBezTo>
                  <a:pt x="4288" y="1976"/>
                  <a:pt x="4424" y="1644"/>
                  <a:pt x="4560" y="1312"/>
                </a:cubicBezTo>
              </a:path>
            </a:pathLst>
          </a:custGeom>
          <a:noFill/>
          <a:ln w="1905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fr-CA"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0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9035"/>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90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90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35" grpId="0"/>
      <p:bldP spid="129036" grpId="0"/>
      <p:bldP spid="129030" grpId="0" animBg="1"/>
      <p:bldP spid="12903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2"/>
          <p:cNvSpPr txBox="1">
            <a:spLocks noChangeArrowheads="1"/>
          </p:cNvSpPr>
          <p:nvPr/>
        </p:nvSpPr>
        <p:spPr bwMode="auto">
          <a:xfrm>
            <a:off x="228599" y="1486221"/>
            <a:ext cx="2662238" cy="4685979"/>
          </a:xfrm>
          <a:prstGeom prst="rect">
            <a:avLst/>
          </a:prstGeom>
          <a:solidFill>
            <a:schemeClr val="bg1"/>
          </a:soli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6000" tIns="0" rIns="36000" bIns="0">
            <a:noAutofit/>
          </a:bodyPr>
          <a:lstStyle>
            <a:lvl1pPr marL="122238" indent="-122238">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lgn="ctr" eaLnBrk="0" hangingPunct="0">
              <a:lnSpc>
                <a:spcPct val="90000"/>
              </a:lnSpc>
              <a:spcBef>
                <a:spcPct val="50000"/>
              </a:spcBef>
            </a:pPr>
            <a:r>
              <a:rPr lang="fr-CA" b="1" dirty="0">
                <a:solidFill>
                  <a:srgbClr val="006600"/>
                </a:solidFill>
              </a:rPr>
              <a:t>Centre</a:t>
            </a:r>
          </a:p>
          <a:p>
            <a:pPr algn="ctr" eaLnBrk="0" hangingPunct="0">
              <a:lnSpc>
                <a:spcPct val="90000"/>
              </a:lnSpc>
            </a:pPr>
            <a:r>
              <a:rPr lang="fr-CA" b="1" dirty="0">
                <a:solidFill>
                  <a:srgbClr val="006600"/>
                </a:solidFill>
              </a:rPr>
              <a:t>cardioaccélateur (sympathique)</a:t>
            </a:r>
          </a:p>
          <a:p>
            <a:pPr algn="ctr" eaLnBrk="0" hangingPunct="0">
              <a:lnSpc>
                <a:spcPct val="80000"/>
              </a:lnSpc>
              <a:spcBef>
                <a:spcPct val="50000"/>
              </a:spcBef>
            </a:pPr>
            <a:endParaRPr lang="fr-CA" dirty="0">
              <a:solidFill>
                <a:schemeClr val="hlink"/>
              </a:solidFill>
            </a:endParaRPr>
          </a:p>
          <a:p>
            <a:pPr marL="0" indent="0" algn="ctr" eaLnBrk="0" hangingPunct="0">
              <a:lnSpc>
                <a:spcPct val="80000"/>
              </a:lnSpc>
            </a:pPr>
            <a:r>
              <a:rPr lang="fr-CA" sz="1500" dirty="0"/>
              <a:t>Neurones moteurs préganglionnaires</a:t>
            </a:r>
          </a:p>
          <a:p>
            <a:pPr algn="ctr" eaLnBrk="0" hangingPunct="0">
              <a:spcBef>
                <a:spcPct val="25000"/>
              </a:spcBef>
            </a:pPr>
            <a:endParaRPr lang="fr-CA" sz="1500" dirty="0"/>
          </a:p>
          <a:p>
            <a:pPr marL="0" indent="0" algn="ctr" eaLnBrk="0" hangingPunct="0">
              <a:lnSpc>
                <a:spcPct val="80000"/>
              </a:lnSpc>
              <a:spcBef>
                <a:spcPct val="20000"/>
              </a:spcBef>
            </a:pPr>
            <a:r>
              <a:rPr lang="fr-CA" sz="1500" dirty="0"/>
              <a:t>Neurones moteurs postganglionnaires</a:t>
            </a:r>
          </a:p>
          <a:p>
            <a:pPr algn="ctr" eaLnBrk="0" hangingPunct="0">
              <a:spcBef>
                <a:spcPct val="25000"/>
              </a:spcBef>
            </a:pPr>
            <a:endParaRPr lang="fr-CA" sz="1600" dirty="0"/>
          </a:p>
          <a:p>
            <a:pPr algn="ctr" eaLnBrk="0" hangingPunct="0">
              <a:spcBef>
                <a:spcPct val="25000"/>
              </a:spcBef>
            </a:pPr>
            <a:endParaRPr lang="fr-CA" b="1" dirty="0"/>
          </a:p>
          <a:p>
            <a:pPr algn="ctr" eaLnBrk="0" hangingPunct="0">
              <a:spcBef>
                <a:spcPct val="25000"/>
              </a:spcBef>
            </a:pPr>
            <a:r>
              <a:rPr lang="fr-CA" b="1" dirty="0"/>
              <a:t>Cœur</a:t>
            </a:r>
          </a:p>
          <a:p>
            <a:pPr algn="ctr" eaLnBrk="0" hangingPunct="0">
              <a:spcBef>
                <a:spcPts val="600"/>
              </a:spcBef>
            </a:pPr>
            <a:r>
              <a:rPr lang="fr-CA" sz="1500" u="sng" dirty="0"/>
              <a:t>Augmentation</a:t>
            </a:r>
            <a:r>
              <a:rPr lang="fr-CA" sz="1500" dirty="0"/>
              <a:t> de :</a:t>
            </a:r>
          </a:p>
          <a:p>
            <a:pPr marL="179388" indent="-179388" eaLnBrk="0" hangingPunct="0">
              <a:spcBef>
                <a:spcPts val="300"/>
              </a:spcBef>
              <a:buFont typeface="Wingdings" panose="05000000000000000000" pitchFamily="2" charset="2"/>
              <a:buChar char="Ø"/>
            </a:pPr>
            <a:r>
              <a:rPr lang="fr-CA" sz="1400" dirty="0"/>
              <a:t>la fréquence cardiaque (effet sur le nœud sinusal et le système de conduction)</a:t>
            </a:r>
          </a:p>
          <a:p>
            <a:pPr marL="179388" indent="-179388" eaLnBrk="0" hangingPunct="0">
              <a:spcBef>
                <a:spcPts val="300"/>
              </a:spcBef>
              <a:buFont typeface="Wingdings" panose="05000000000000000000" pitchFamily="2" charset="2"/>
              <a:buChar char="Ø"/>
            </a:pPr>
            <a:r>
              <a:rPr lang="fr-CA" sz="1400" dirty="0"/>
              <a:t>la force de contraction (effet sur les cellules contractiles) </a:t>
            </a:r>
          </a:p>
        </p:txBody>
      </p:sp>
      <p:sp>
        <p:nvSpPr>
          <p:cNvPr id="23556" name="Line 4"/>
          <p:cNvSpPr>
            <a:spLocks noChangeShapeType="1"/>
          </p:cNvSpPr>
          <p:nvPr/>
        </p:nvSpPr>
        <p:spPr bwMode="auto">
          <a:xfrm>
            <a:off x="1524000" y="2209800"/>
            <a:ext cx="0" cy="324000"/>
          </a:xfrm>
          <a:prstGeom prst="line">
            <a:avLst/>
          </a:prstGeom>
          <a:noFill/>
          <a:ln w="50800">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sp>
        <p:nvSpPr>
          <p:cNvPr id="23558" name="Line 6"/>
          <p:cNvSpPr>
            <a:spLocks noChangeShapeType="1"/>
          </p:cNvSpPr>
          <p:nvPr/>
        </p:nvSpPr>
        <p:spPr bwMode="auto">
          <a:xfrm>
            <a:off x="1524000" y="2971800"/>
            <a:ext cx="0" cy="252000"/>
          </a:xfrm>
          <a:prstGeom prst="line">
            <a:avLst/>
          </a:prstGeom>
          <a:noFill/>
          <a:ln w="50800">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sp>
        <p:nvSpPr>
          <p:cNvPr id="23562" name="Text Box 10"/>
          <p:cNvSpPr txBox="1">
            <a:spLocks noChangeArrowheads="1"/>
          </p:cNvSpPr>
          <p:nvPr/>
        </p:nvSpPr>
        <p:spPr bwMode="auto">
          <a:xfrm>
            <a:off x="152400" y="203537"/>
            <a:ext cx="5334000" cy="120648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8575">
                <a:solidFill>
                  <a:srgbClr val="9933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284163" indent="-109538">
              <a:defRPr>
                <a:solidFill>
                  <a:schemeClr val="tx1"/>
                </a:solidFill>
                <a:latin typeface="Arial" charset="0"/>
              </a:defRPr>
            </a:lvl2pPr>
            <a:lvl3pPr marL="1258888">
              <a:defRPr>
                <a:solidFill>
                  <a:schemeClr val="tx1"/>
                </a:solidFill>
                <a:latin typeface="Arial" charset="0"/>
              </a:defRPr>
            </a:lvl3pPr>
            <a:lvl4pPr marL="1438275">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lnSpc>
                <a:spcPct val="90000"/>
              </a:lnSpc>
              <a:spcBef>
                <a:spcPct val="50000"/>
              </a:spcBef>
            </a:pPr>
            <a:r>
              <a:rPr lang="en-US" sz="2000" dirty="0"/>
              <a:t> </a:t>
            </a:r>
            <a:r>
              <a:rPr lang="fr-CA" sz="2000" b="1" u="sng" dirty="0"/>
              <a:t>Innervation autonome du cœur</a:t>
            </a:r>
          </a:p>
          <a:p>
            <a:pPr marL="85725" lvl="2" eaLnBrk="0" hangingPunct="0">
              <a:spcBef>
                <a:spcPct val="20000"/>
              </a:spcBef>
            </a:pPr>
            <a:r>
              <a:rPr lang="fr-CA" sz="1600" b="1" dirty="0"/>
              <a:t>Centres cardiaques </a:t>
            </a:r>
            <a:r>
              <a:rPr lang="fr-CA" sz="1600" dirty="0"/>
              <a:t>situés dans le</a:t>
            </a:r>
            <a:r>
              <a:rPr lang="fr-CA" sz="1600" i="1" dirty="0"/>
              <a:t> bulbe rachidien </a:t>
            </a:r>
            <a:r>
              <a:rPr lang="fr-CA" sz="1600" dirty="0"/>
              <a:t>du tronc cérébral.</a:t>
            </a:r>
            <a:endParaRPr lang="fr-CA" sz="1600" b="1" dirty="0">
              <a:solidFill>
                <a:srgbClr val="990033"/>
              </a:solidFill>
            </a:endParaRPr>
          </a:p>
          <a:p>
            <a:pPr marL="85725" lvl="2" eaLnBrk="0" hangingPunct="0">
              <a:spcBef>
                <a:spcPct val="20000"/>
              </a:spcBef>
            </a:pPr>
            <a:r>
              <a:rPr lang="fr-CA" sz="1600" dirty="0"/>
              <a:t>Deux centres aux actions opposées :</a:t>
            </a:r>
            <a:endParaRPr lang="fr-CA" sz="1600" b="1" u="sng" dirty="0">
              <a:solidFill>
                <a:srgbClr val="990033"/>
              </a:solidFill>
            </a:endParaRPr>
          </a:p>
        </p:txBody>
      </p:sp>
      <p:sp>
        <p:nvSpPr>
          <p:cNvPr id="23567" name="Text Box 15"/>
          <p:cNvSpPr txBox="1">
            <a:spLocks noChangeArrowheads="1"/>
          </p:cNvSpPr>
          <p:nvPr/>
        </p:nvSpPr>
        <p:spPr bwMode="auto">
          <a:xfrm>
            <a:off x="2971800" y="1486221"/>
            <a:ext cx="2714626" cy="4228779"/>
          </a:xfrm>
          <a:prstGeom prst="rect">
            <a:avLst/>
          </a:prstGeom>
          <a:solidFill>
            <a:schemeClr val="bg1"/>
          </a:solidFill>
          <a:ln w="952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0" rIns="36000" bIns="0">
            <a:noAutofit/>
          </a:bodyPr>
          <a:lstStyle>
            <a:lvl1pPr marL="122238" indent="-122238">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lgn="ctr" eaLnBrk="0" hangingPunct="0">
              <a:lnSpc>
                <a:spcPct val="90000"/>
              </a:lnSpc>
              <a:spcBef>
                <a:spcPct val="50000"/>
              </a:spcBef>
            </a:pPr>
            <a:r>
              <a:rPr lang="fr-CA" b="1" dirty="0">
                <a:solidFill>
                  <a:schemeClr val="accent2"/>
                </a:solidFill>
              </a:rPr>
              <a:t>Centre</a:t>
            </a:r>
          </a:p>
          <a:p>
            <a:pPr algn="ctr" eaLnBrk="0" hangingPunct="0">
              <a:lnSpc>
                <a:spcPct val="90000"/>
              </a:lnSpc>
            </a:pPr>
            <a:r>
              <a:rPr lang="fr-CA" b="1" dirty="0">
                <a:solidFill>
                  <a:schemeClr val="accent2"/>
                </a:solidFill>
              </a:rPr>
              <a:t>cardio-inhibiteur (parasympathique)</a:t>
            </a:r>
          </a:p>
          <a:p>
            <a:pPr algn="ctr" eaLnBrk="0" hangingPunct="0">
              <a:lnSpc>
                <a:spcPct val="80000"/>
              </a:lnSpc>
              <a:spcBef>
                <a:spcPct val="50000"/>
              </a:spcBef>
            </a:pPr>
            <a:endParaRPr lang="fr-CA" dirty="0"/>
          </a:p>
          <a:p>
            <a:pPr marL="0" indent="0" algn="ctr" eaLnBrk="0" hangingPunct="0">
              <a:lnSpc>
                <a:spcPct val="80000"/>
              </a:lnSpc>
              <a:spcBef>
                <a:spcPts val="0"/>
              </a:spcBef>
            </a:pPr>
            <a:r>
              <a:rPr lang="fr-CA" sz="1500" dirty="0"/>
              <a:t>Neurones moteurs préganglionnaires (nerf vague)</a:t>
            </a:r>
          </a:p>
          <a:p>
            <a:pPr algn="ctr" eaLnBrk="0" hangingPunct="0">
              <a:spcBef>
                <a:spcPct val="25000"/>
              </a:spcBef>
            </a:pPr>
            <a:endParaRPr lang="fr-CA" sz="1500" dirty="0"/>
          </a:p>
          <a:p>
            <a:pPr algn="ctr" eaLnBrk="0" hangingPunct="0">
              <a:lnSpc>
                <a:spcPct val="80000"/>
              </a:lnSpc>
            </a:pPr>
            <a:endParaRPr lang="fr-CA" sz="1500" dirty="0"/>
          </a:p>
          <a:p>
            <a:pPr algn="ctr" eaLnBrk="0" hangingPunct="0">
              <a:lnSpc>
                <a:spcPct val="80000"/>
              </a:lnSpc>
            </a:pPr>
            <a:endParaRPr lang="fr-CA" sz="1500" dirty="0"/>
          </a:p>
          <a:p>
            <a:pPr marL="0" indent="0" algn="ctr" eaLnBrk="0" hangingPunct="0">
              <a:lnSpc>
                <a:spcPct val="80000"/>
              </a:lnSpc>
              <a:spcBef>
                <a:spcPts val="600"/>
              </a:spcBef>
            </a:pPr>
            <a:r>
              <a:rPr lang="fr-CA" sz="1500" dirty="0"/>
              <a:t>Neurones moteurs postganglionnaires</a:t>
            </a:r>
          </a:p>
          <a:p>
            <a:pPr algn="ctr" eaLnBrk="0" hangingPunct="0">
              <a:spcBef>
                <a:spcPct val="25000"/>
              </a:spcBef>
            </a:pPr>
            <a:endParaRPr lang="fr-CA" dirty="0"/>
          </a:p>
          <a:p>
            <a:pPr algn="ctr" eaLnBrk="0" hangingPunct="0">
              <a:spcBef>
                <a:spcPts val="0"/>
              </a:spcBef>
            </a:pPr>
            <a:r>
              <a:rPr lang="fr-CA" b="1" dirty="0"/>
              <a:t>Cœur</a:t>
            </a:r>
          </a:p>
          <a:p>
            <a:pPr algn="ctr" eaLnBrk="0" hangingPunct="0">
              <a:spcBef>
                <a:spcPts val="600"/>
              </a:spcBef>
            </a:pPr>
            <a:r>
              <a:rPr lang="fr-CA" sz="1600" u="sng" dirty="0"/>
              <a:t>Diminution</a:t>
            </a:r>
            <a:r>
              <a:rPr lang="fr-CA" sz="1600" dirty="0"/>
              <a:t> de :</a:t>
            </a:r>
          </a:p>
          <a:p>
            <a:pPr marL="179388" indent="-179388" eaLnBrk="0" hangingPunct="0">
              <a:spcBef>
                <a:spcPts val="300"/>
              </a:spcBef>
              <a:buFont typeface="Wingdings" panose="05000000000000000000" pitchFamily="2" charset="2"/>
              <a:buChar char="Ø"/>
            </a:pPr>
            <a:r>
              <a:rPr lang="fr-CA" sz="1400" dirty="0"/>
              <a:t>la fréquence cardiaque (effet inhibiteur sur le nœud sinusal et le système de conduction) </a:t>
            </a:r>
          </a:p>
        </p:txBody>
      </p:sp>
      <p:sp>
        <p:nvSpPr>
          <p:cNvPr id="23568" name="Line 16"/>
          <p:cNvSpPr>
            <a:spLocks noChangeShapeType="1"/>
          </p:cNvSpPr>
          <p:nvPr/>
        </p:nvSpPr>
        <p:spPr bwMode="auto">
          <a:xfrm>
            <a:off x="4274344" y="2211000"/>
            <a:ext cx="0" cy="324000"/>
          </a:xfrm>
          <a:prstGeom prst="line">
            <a:avLst/>
          </a:prstGeom>
          <a:noFill/>
          <a:ln w="508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sp>
        <p:nvSpPr>
          <p:cNvPr id="23569" name="Line 17"/>
          <p:cNvSpPr>
            <a:spLocks noChangeShapeType="1"/>
          </p:cNvSpPr>
          <p:nvPr/>
        </p:nvSpPr>
        <p:spPr bwMode="auto">
          <a:xfrm>
            <a:off x="4274344" y="2971800"/>
            <a:ext cx="0" cy="612000"/>
          </a:xfrm>
          <a:prstGeom prst="line">
            <a:avLst/>
          </a:prstGeom>
          <a:noFill/>
          <a:ln w="508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sp>
        <p:nvSpPr>
          <p:cNvPr id="23570" name="Line 18"/>
          <p:cNvSpPr>
            <a:spLocks noChangeShapeType="1"/>
          </p:cNvSpPr>
          <p:nvPr/>
        </p:nvSpPr>
        <p:spPr bwMode="auto">
          <a:xfrm>
            <a:off x="4274344" y="4114800"/>
            <a:ext cx="0" cy="252000"/>
          </a:xfrm>
          <a:prstGeom prst="line">
            <a:avLst/>
          </a:prstGeom>
          <a:noFill/>
          <a:ln w="508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sp>
        <p:nvSpPr>
          <p:cNvPr id="23571" name="Line 19"/>
          <p:cNvSpPr>
            <a:spLocks noChangeShapeType="1"/>
          </p:cNvSpPr>
          <p:nvPr/>
        </p:nvSpPr>
        <p:spPr bwMode="auto">
          <a:xfrm>
            <a:off x="1524000" y="3695400"/>
            <a:ext cx="0" cy="612000"/>
          </a:xfrm>
          <a:prstGeom prst="line">
            <a:avLst/>
          </a:prstGeom>
          <a:noFill/>
          <a:ln w="50800">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pic>
        <p:nvPicPr>
          <p:cNvPr id="23582" name="Picture 30" descr="http://cw2.erpi.com/cw/marieb/userfiles/17_Fig_18_15_p_785.jpg"/>
          <p:cNvPicPr>
            <a:picLocks noChangeAspect="1" noChangeArrowheads="1"/>
          </p:cNvPicPr>
          <p:nvPr/>
        </p:nvPicPr>
        <p:blipFill>
          <a:blip r:embed="rId3" cstate="print"/>
          <a:srcRect l="3539" t="1890" r="3539" b="8315"/>
          <a:stretch>
            <a:fillRect/>
          </a:stretch>
        </p:blipFill>
        <p:spPr bwMode="auto">
          <a:xfrm>
            <a:off x="5898356" y="304800"/>
            <a:ext cx="3242283" cy="5867400"/>
          </a:xfrm>
          <a:prstGeom prst="rect">
            <a:avLst/>
          </a:prstGeom>
          <a:noFill/>
        </p:spPr>
      </p:pic>
      <p:sp>
        <p:nvSpPr>
          <p:cNvPr id="23563" name="Rectangle 11"/>
          <p:cNvSpPr>
            <a:spLocks noChangeArrowheads="1"/>
          </p:cNvSpPr>
          <p:nvPr/>
        </p:nvSpPr>
        <p:spPr bwMode="auto">
          <a:xfrm>
            <a:off x="8119084" y="6417453"/>
            <a:ext cx="914399" cy="288147"/>
          </a:xfrm>
          <a:prstGeom prst="rect">
            <a:avLst/>
          </a:prstGeom>
          <a:noFill/>
          <a:ln>
            <a:solidFill>
              <a:srgbClr val="0070C0"/>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6000" tIns="36000" rIns="36000" bIns="36000">
            <a:spAutoFit/>
          </a:bodyPr>
          <a:lstStyle/>
          <a:p>
            <a:pPr algn="ctr" eaLnBrk="0" hangingPunct="0"/>
            <a:r>
              <a:rPr lang="en-US" sz="1400" dirty="0">
                <a:solidFill>
                  <a:schemeClr val="accent2"/>
                </a:solidFill>
              </a:rPr>
              <a:t>Fig. 18.14</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318900" y="1057275"/>
            <a:ext cx="3429000" cy="1885950"/>
          </a:xfrm>
          <a:prstGeom prst="rect">
            <a:avLst/>
          </a:prstGeom>
          <a:noFill/>
          <a:ln w="9525">
            <a:no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82563" indent="-182563">
              <a:defRPr>
                <a:solidFill>
                  <a:schemeClr val="tx1"/>
                </a:solidFill>
                <a:latin typeface="Arial" charset="0"/>
              </a:defRPr>
            </a:lvl1pPr>
            <a:lvl2pPr marL="62865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buFontTx/>
              <a:buChar char="•"/>
            </a:pPr>
            <a:r>
              <a:rPr lang="fr-FR" b="1" dirty="0"/>
              <a:t>Onde P :</a:t>
            </a:r>
            <a:endParaRPr lang="fr-FR" dirty="0"/>
          </a:p>
          <a:p>
            <a:pPr eaLnBrk="0" hangingPunct="0"/>
            <a:r>
              <a:rPr lang="fr-FR" dirty="0"/>
              <a:t>	dépolarisation des oreillettes</a:t>
            </a:r>
          </a:p>
          <a:p>
            <a:pPr eaLnBrk="0" hangingPunct="0">
              <a:spcBef>
                <a:spcPct val="25000"/>
              </a:spcBef>
              <a:buFontTx/>
              <a:buChar char="•"/>
            </a:pPr>
            <a:r>
              <a:rPr lang="fr-FR" b="1" dirty="0"/>
              <a:t>Complexe QRS :</a:t>
            </a:r>
            <a:r>
              <a:rPr lang="fr-FR" dirty="0"/>
              <a:t> dépolarisation des ventricules </a:t>
            </a:r>
          </a:p>
          <a:p>
            <a:pPr eaLnBrk="0" hangingPunct="0">
              <a:spcBef>
                <a:spcPct val="25000"/>
              </a:spcBef>
              <a:buFontTx/>
              <a:buChar char="•"/>
            </a:pPr>
            <a:r>
              <a:rPr lang="fr-FR" b="1" dirty="0"/>
              <a:t>Onde T :</a:t>
            </a:r>
            <a:endParaRPr lang="fr-FR" dirty="0"/>
          </a:p>
          <a:p>
            <a:pPr eaLnBrk="0" hangingPunct="0"/>
            <a:r>
              <a:rPr lang="fr-FR" dirty="0"/>
              <a:t>	repolarisation des ventricules</a:t>
            </a:r>
          </a:p>
        </p:txBody>
      </p:sp>
      <p:sp>
        <p:nvSpPr>
          <p:cNvPr id="24582" name="Rectangle 6"/>
          <p:cNvSpPr>
            <a:spLocks noChangeArrowheads="1"/>
          </p:cNvSpPr>
          <p:nvPr/>
        </p:nvSpPr>
        <p:spPr bwMode="auto">
          <a:xfrm>
            <a:off x="252412" y="200025"/>
            <a:ext cx="8639175" cy="777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801688" indent="-801688" eaLnBrk="0" hangingPunct="0">
              <a:spcBef>
                <a:spcPct val="50000"/>
              </a:spcBef>
            </a:pPr>
            <a:r>
              <a:rPr lang="en-US" sz="2200" b="1" dirty="0">
                <a:solidFill>
                  <a:srgbClr val="0000FF"/>
                </a:solidFill>
              </a:rPr>
              <a:t>6.2.9	</a:t>
            </a:r>
            <a:r>
              <a:rPr lang="fr-FR" sz="2200" b="1" dirty="0">
                <a:solidFill>
                  <a:srgbClr val="0000FF"/>
                </a:solidFill>
              </a:rPr>
              <a:t>L’électrocardiogramme</a:t>
            </a:r>
          </a:p>
          <a:p>
            <a:pPr marL="801688" indent="-801688" eaLnBrk="0" hangingPunct="0">
              <a:spcBef>
                <a:spcPts val="300"/>
              </a:spcBef>
            </a:pPr>
            <a:r>
              <a:rPr lang="en-CA" sz="2000" b="1" dirty="0">
                <a:solidFill>
                  <a:srgbClr val="003399"/>
                </a:solidFill>
              </a:rPr>
              <a:t>	</a:t>
            </a:r>
            <a:r>
              <a:rPr lang="fr-FR" sz="2000" dirty="0"/>
              <a:t>Mesure l’activité électrique du cœur par des électrodes de surface.</a:t>
            </a:r>
            <a:endParaRPr lang="fr-FR" sz="2000" b="1" u="sng" dirty="0">
              <a:solidFill>
                <a:srgbClr val="333399"/>
              </a:solidFill>
            </a:endParaRPr>
          </a:p>
        </p:txBody>
      </p:sp>
      <p:pic>
        <p:nvPicPr>
          <p:cNvPr id="132098" name="Picture 2" descr="http://cw2.erpi.com/cw/marieb/userfiles/18_Fig_18_16_p_785.jpg"/>
          <p:cNvPicPr>
            <a:picLocks noChangeAspect="1" noChangeArrowheads="1"/>
          </p:cNvPicPr>
          <p:nvPr/>
        </p:nvPicPr>
        <p:blipFill>
          <a:blip r:embed="rId3" cstate="print"/>
          <a:srcRect l="3282" t="2268" r="2735" b="13984"/>
          <a:stretch>
            <a:fillRect/>
          </a:stretch>
        </p:blipFill>
        <p:spPr bwMode="auto">
          <a:xfrm>
            <a:off x="4419600" y="995362"/>
            <a:ext cx="4431694" cy="5715000"/>
          </a:xfrm>
          <a:prstGeom prst="rect">
            <a:avLst/>
          </a:prstGeom>
          <a:noFill/>
        </p:spPr>
      </p:pic>
      <p:sp>
        <p:nvSpPr>
          <p:cNvPr id="24580" name="Text Box 4"/>
          <p:cNvSpPr txBox="1">
            <a:spLocks noChangeArrowheads="1"/>
          </p:cNvSpPr>
          <p:nvPr/>
        </p:nvSpPr>
        <p:spPr bwMode="auto">
          <a:xfrm>
            <a:off x="2895600" y="6096000"/>
            <a:ext cx="950913" cy="314325"/>
          </a:xfrm>
          <a:prstGeom prst="rect">
            <a:avLst/>
          </a:prstGeom>
          <a:solidFill>
            <a:schemeClr val="bg1"/>
          </a:solidFill>
          <a:ln w="9525">
            <a:solidFill>
              <a:srgbClr val="0000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CA" sz="1400" dirty="0">
                <a:solidFill>
                  <a:schemeClr val="accent2"/>
                </a:solidFill>
              </a:rPr>
              <a:t>Fig.18.16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8" name="Text Box 6"/>
          <p:cNvSpPr txBox="1">
            <a:spLocks noChangeArrowheads="1"/>
          </p:cNvSpPr>
          <p:nvPr/>
        </p:nvSpPr>
        <p:spPr bwMode="auto">
          <a:xfrm>
            <a:off x="228600" y="990600"/>
            <a:ext cx="3352800" cy="1785104"/>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tabLst>
                <a:tab pos="0" algn="l"/>
              </a:tabLst>
              <a:defRPr>
                <a:solidFill>
                  <a:schemeClr val="tx1"/>
                </a:solidFill>
                <a:latin typeface="Arial" charset="0"/>
              </a:defRPr>
            </a:lvl1pPr>
            <a:lvl2pPr marL="365125" indent="-182563">
              <a:tabLst>
                <a:tab pos="0" algn="l"/>
              </a:tabLst>
              <a:defRPr>
                <a:solidFill>
                  <a:schemeClr val="tx1"/>
                </a:solidFill>
                <a:latin typeface="Arial" charset="0"/>
              </a:defRPr>
            </a:lvl2pPr>
            <a:lvl3pPr marL="801688" indent="-171450">
              <a:tabLst>
                <a:tab pos="0" algn="l"/>
              </a:tabLst>
              <a:defRPr>
                <a:solidFill>
                  <a:schemeClr val="tx1"/>
                </a:solidFill>
                <a:latin typeface="Arial" charset="0"/>
              </a:defRPr>
            </a:lvl3pPr>
            <a:lvl4pPr>
              <a:tabLst>
                <a:tab pos="0" algn="l"/>
              </a:tabLst>
              <a:defRPr>
                <a:solidFill>
                  <a:schemeClr val="tx1"/>
                </a:solidFill>
                <a:latin typeface="Arial" charset="0"/>
              </a:defRPr>
            </a:lvl4pPr>
            <a:lvl5pPr>
              <a:tabLst>
                <a:tab pos="0" algn="l"/>
              </a:tabLst>
              <a:defRPr>
                <a:solidFill>
                  <a:schemeClr val="tx1"/>
                </a:solidFill>
                <a:latin typeface="Arial" charset="0"/>
              </a:defRPr>
            </a:lvl5pPr>
            <a:lvl6pPr fontAlgn="base">
              <a:spcBef>
                <a:spcPct val="0"/>
              </a:spcBef>
              <a:spcAft>
                <a:spcPct val="0"/>
              </a:spcAft>
              <a:tabLst>
                <a:tab pos="0" algn="l"/>
              </a:tabLst>
              <a:defRPr>
                <a:solidFill>
                  <a:schemeClr val="tx1"/>
                </a:solidFill>
                <a:latin typeface="Arial" charset="0"/>
              </a:defRPr>
            </a:lvl6pPr>
            <a:lvl7pPr fontAlgn="base">
              <a:spcBef>
                <a:spcPct val="0"/>
              </a:spcBef>
              <a:spcAft>
                <a:spcPct val="0"/>
              </a:spcAft>
              <a:tabLst>
                <a:tab pos="0" algn="l"/>
              </a:tabLst>
              <a:defRPr>
                <a:solidFill>
                  <a:schemeClr val="tx1"/>
                </a:solidFill>
                <a:latin typeface="Arial" charset="0"/>
              </a:defRPr>
            </a:lvl7pPr>
            <a:lvl8pPr fontAlgn="base">
              <a:spcBef>
                <a:spcPct val="0"/>
              </a:spcBef>
              <a:spcAft>
                <a:spcPct val="0"/>
              </a:spcAft>
              <a:tabLst>
                <a:tab pos="0" algn="l"/>
              </a:tabLst>
              <a:defRPr>
                <a:solidFill>
                  <a:schemeClr val="tx1"/>
                </a:solidFill>
                <a:latin typeface="Arial" charset="0"/>
              </a:defRPr>
            </a:lvl8pPr>
            <a:lvl9pPr fontAlgn="base">
              <a:spcBef>
                <a:spcPct val="0"/>
              </a:spcBef>
              <a:spcAft>
                <a:spcPct val="0"/>
              </a:spcAft>
              <a:tabLst>
                <a:tab pos="0" algn="l"/>
              </a:tabLst>
              <a:defRPr>
                <a:solidFill>
                  <a:schemeClr val="tx1"/>
                </a:solidFill>
                <a:latin typeface="Arial" charset="0"/>
              </a:defRPr>
            </a:lvl9pPr>
          </a:lstStyle>
          <a:p>
            <a:pPr eaLnBrk="0" hangingPunct="0"/>
            <a:r>
              <a:rPr lang="fr-FR" sz="2000" dirty="0"/>
              <a:t>i) </a:t>
            </a:r>
            <a:r>
              <a:rPr lang="fr-FR" sz="2000" i="1" u="sng" dirty="0"/>
              <a:t>Péricarde fibreux</a:t>
            </a:r>
          </a:p>
          <a:p>
            <a:pPr lvl="1" eaLnBrk="0" hangingPunct="0">
              <a:spcBef>
                <a:spcPts val="600"/>
              </a:spcBef>
              <a:buFont typeface="Arial" pitchFamily="34" charset="0"/>
              <a:buChar char="−"/>
            </a:pPr>
            <a:r>
              <a:rPr lang="fr-FR" sz="1600" dirty="0"/>
              <a:t>Tissu conjonctif dense irrégulier</a:t>
            </a:r>
          </a:p>
          <a:p>
            <a:pPr lvl="1" eaLnBrk="0" hangingPunct="0">
              <a:spcBef>
                <a:spcPts val="600"/>
              </a:spcBef>
              <a:buFont typeface="Arial" pitchFamily="34" charset="0"/>
              <a:buChar char="−"/>
            </a:pPr>
            <a:r>
              <a:rPr lang="fr-FR" sz="1600" dirty="0"/>
              <a:t>Protège le cœur, prévient son étirement excessif, l’amarre au diaphragme</a:t>
            </a:r>
            <a:endParaRPr lang="fr-FR" sz="1600" b="1" dirty="0">
              <a:solidFill>
                <a:srgbClr val="A50021"/>
              </a:solidFill>
            </a:endParaRPr>
          </a:p>
        </p:txBody>
      </p:sp>
      <p:sp>
        <p:nvSpPr>
          <p:cNvPr id="44039" name="Text Box 7"/>
          <p:cNvSpPr txBox="1">
            <a:spLocks noChangeArrowheads="1"/>
          </p:cNvSpPr>
          <p:nvPr/>
        </p:nvSpPr>
        <p:spPr bwMode="auto">
          <a:xfrm>
            <a:off x="3581400" y="990600"/>
            <a:ext cx="5410200" cy="2062103"/>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762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tabLst>
                <a:tab pos="365125" algn="l"/>
              </a:tabLst>
              <a:defRPr>
                <a:solidFill>
                  <a:schemeClr val="tx1"/>
                </a:solidFill>
                <a:latin typeface="Arial" charset="0"/>
              </a:defRPr>
            </a:lvl1pPr>
            <a:lvl2pPr marL="361950" indent="-182563">
              <a:tabLst>
                <a:tab pos="365125" algn="l"/>
              </a:tabLst>
              <a:defRPr>
                <a:solidFill>
                  <a:schemeClr val="tx1"/>
                </a:solidFill>
                <a:latin typeface="Arial" charset="0"/>
              </a:defRPr>
            </a:lvl2pPr>
            <a:lvl3pPr marL="717550" indent="-176213">
              <a:tabLst>
                <a:tab pos="365125" algn="l"/>
              </a:tabLst>
              <a:defRPr>
                <a:solidFill>
                  <a:schemeClr val="tx1"/>
                </a:solidFill>
                <a:latin typeface="Arial" charset="0"/>
              </a:defRPr>
            </a:lvl3pPr>
            <a:lvl4pPr>
              <a:tabLst>
                <a:tab pos="365125" algn="l"/>
              </a:tabLst>
              <a:defRPr>
                <a:solidFill>
                  <a:schemeClr val="tx1"/>
                </a:solidFill>
                <a:latin typeface="Arial" charset="0"/>
              </a:defRPr>
            </a:lvl4pPr>
            <a:lvl5pPr>
              <a:tabLst>
                <a:tab pos="365125" algn="l"/>
              </a:tabLst>
              <a:defRPr>
                <a:solidFill>
                  <a:schemeClr val="tx1"/>
                </a:solidFill>
                <a:latin typeface="Arial" charset="0"/>
              </a:defRPr>
            </a:lvl5pPr>
            <a:lvl6pPr fontAlgn="base">
              <a:spcBef>
                <a:spcPct val="0"/>
              </a:spcBef>
              <a:spcAft>
                <a:spcPct val="0"/>
              </a:spcAft>
              <a:tabLst>
                <a:tab pos="365125" algn="l"/>
              </a:tabLst>
              <a:defRPr>
                <a:solidFill>
                  <a:schemeClr val="tx1"/>
                </a:solidFill>
                <a:latin typeface="Arial" charset="0"/>
              </a:defRPr>
            </a:lvl6pPr>
            <a:lvl7pPr fontAlgn="base">
              <a:spcBef>
                <a:spcPct val="0"/>
              </a:spcBef>
              <a:spcAft>
                <a:spcPct val="0"/>
              </a:spcAft>
              <a:tabLst>
                <a:tab pos="365125" algn="l"/>
              </a:tabLst>
              <a:defRPr>
                <a:solidFill>
                  <a:schemeClr val="tx1"/>
                </a:solidFill>
                <a:latin typeface="Arial" charset="0"/>
              </a:defRPr>
            </a:lvl7pPr>
            <a:lvl8pPr fontAlgn="base">
              <a:spcBef>
                <a:spcPct val="0"/>
              </a:spcBef>
              <a:spcAft>
                <a:spcPct val="0"/>
              </a:spcAft>
              <a:tabLst>
                <a:tab pos="365125" algn="l"/>
              </a:tabLst>
              <a:defRPr>
                <a:solidFill>
                  <a:schemeClr val="tx1"/>
                </a:solidFill>
                <a:latin typeface="Arial" charset="0"/>
              </a:defRPr>
            </a:lvl8pPr>
            <a:lvl9pPr fontAlgn="base">
              <a:spcBef>
                <a:spcPct val="0"/>
              </a:spcBef>
              <a:spcAft>
                <a:spcPct val="0"/>
              </a:spcAft>
              <a:tabLst>
                <a:tab pos="365125" algn="l"/>
              </a:tabLst>
              <a:defRPr>
                <a:solidFill>
                  <a:schemeClr val="tx1"/>
                </a:solidFill>
                <a:latin typeface="Arial" charset="0"/>
              </a:defRPr>
            </a:lvl9pPr>
          </a:lstStyle>
          <a:p>
            <a:pPr eaLnBrk="0" hangingPunct="0"/>
            <a:r>
              <a:rPr lang="fr-FR" sz="2000" dirty="0"/>
              <a:t>ii) </a:t>
            </a:r>
            <a:r>
              <a:rPr lang="fr-FR" sz="2000" i="1" u="sng" dirty="0"/>
              <a:t>Péricarde séreux</a:t>
            </a:r>
            <a:endParaRPr lang="fr-FR" sz="2000" dirty="0"/>
          </a:p>
          <a:p>
            <a:pPr marL="449263" lvl="1" indent="-177800" eaLnBrk="0" hangingPunct="0">
              <a:spcBef>
                <a:spcPts val="600"/>
              </a:spcBef>
              <a:buFont typeface="Arial" pitchFamily="34" charset="0"/>
              <a:buChar char="−"/>
              <a:tabLst>
                <a:tab pos="449263" algn="l"/>
              </a:tabLst>
            </a:pPr>
            <a:r>
              <a:rPr lang="fr-FR" sz="1600" dirty="0"/>
              <a:t>Formé de 2 lames (ou feuillets) :</a:t>
            </a:r>
          </a:p>
          <a:p>
            <a:pPr marL="627063" lvl="2" indent="-177800" eaLnBrk="0" hangingPunct="0">
              <a:buSzPct val="85000"/>
              <a:buFont typeface="Wingdings" pitchFamily="2" charset="2"/>
              <a:buChar char="§"/>
            </a:pPr>
            <a:r>
              <a:rPr lang="fr-FR" sz="1600" i="1" dirty="0"/>
              <a:t>Lame pariétale</a:t>
            </a:r>
            <a:r>
              <a:rPr lang="fr-FR" sz="1600" dirty="0"/>
              <a:t>: feuillet externe qui fusionne avec le péricarde fibreux</a:t>
            </a:r>
          </a:p>
          <a:p>
            <a:pPr marL="627063" lvl="2" indent="-177800" eaLnBrk="0" hangingPunct="0">
              <a:buSzPct val="85000"/>
              <a:buFont typeface="Wingdings" pitchFamily="2" charset="2"/>
              <a:buChar char="§"/>
            </a:pPr>
            <a:r>
              <a:rPr lang="fr-FR" sz="1600" i="1" dirty="0"/>
              <a:t>Lame viscérale</a:t>
            </a:r>
            <a:r>
              <a:rPr lang="fr-FR" sz="1600" dirty="0"/>
              <a:t> = </a:t>
            </a:r>
            <a:r>
              <a:rPr lang="fr-FR" sz="1600" i="1" dirty="0"/>
              <a:t>épicarde</a:t>
            </a:r>
          </a:p>
          <a:p>
            <a:pPr marL="447675" lvl="1" eaLnBrk="0" hangingPunct="0">
              <a:spcBef>
                <a:spcPts val="600"/>
              </a:spcBef>
              <a:buFont typeface="Arial" pitchFamily="34" charset="0"/>
              <a:buChar char="−"/>
              <a:tabLst>
                <a:tab pos="449263" algn="l"/>
              </a:tabLst>
            </a:pPr>
            <a:r>
              <a:rPr lang="fr-FR" sz="1600" b="1" i="1" dirty="0"/>
              <a:t>Cavité du péricarde </a:t>
            </a:r>
            <a:r>
              <a:rPr lang="fr-FR" sz="1600" b="1" dirty="0"/>
              <a:t>:</a:t>
            </a:r>
            <a:r>
              <a:rPr lang="fr-FR" b="1" dirty="0"/>
              <a:t> </a:t>
            </a:r>
            <a:r>
              <a:rPr lang="fr-FR" sz="1600" dirty="0"/>
              <a:t>espace entre les deux lames, contient un liquide lubrifiant </a:t>
            </a:r>
            <a:r>
              <a:rPr lang="fr-FR" sz="1600" i="1" dirty="0"/>
              <a:t>(sérosité péricardique</a:t>
            </a:r>
            <a:r>
              <a:rPr lang="fr-FR" sz="1600" dirty="0"/>
              <a:t>)</a:t>
            </a:r>
            <a:endParaRPr lang="fr-FR" i="1" dirty="0"/>
          </a:p>
        </p:txBody>
      </p:sp>
      <p:sp>
        <p:nvSpPr>
          <p:cNvPr id="44040" name="Text Box 8"/>
          <p:cNvSpPr txBox="1">
            <a:spLocks noChangeArrowheads="1"/>
          </p:cNvSpPr>
          <p:nvPr/>
        </p:nvSpPr>
        <p:spPr bwMode="auto">
          <a:xfrm>
            <a:off x="152400" y="181183"/>
            <a:ext cx="8229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534988" indent="-271463">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ts val="0"/>
              </a:spcBef>
            </a:pPr>
            <a:r>
              <a:rPr lang="en-CA" sz="2000" dirty="0">
                <a:solidFill>
                  <a:srgbClr val="0000FF"/>
                </a:solidFill>
              </a:rPr>
              <a:t>6.2.1.2 	</a:t>
            </a:r>
            <a:r>
              <a:rPr lang="fr-FR" sz="2000" dirty="0">
                <a:solidFill>
                  <a:srgbClr val="0000FF"/>
                </a:solidFill>
              </a:rPr>
              <a:t>Enveloppe du cœur : le péricarde</a:t>
            </a:r>
          </a:p>
          <a:p>
            <a:pPr lvl="1"/>
            <a:r>
              <a:rPr lang="fr-FR" dirty="0"/>
              <a:t>		Membrane qui entoure et protège le cœur.  Se divise en 2 couches :</a:t>
            </a:r>
            <a:endParaRPr lang="fr-FR" sz="2400" u="sng" dirty="0"/>
          </a:p>
        </p:txBody>
      </p:sp>
      <p:sp>
        <p:nvSpPr>
          <p:cNvPr id="44049" name="Rectangle 17"/>
          <p:cNvSpPr>
            <a:spLocks noChangeArrowheads="1"/>
          </p:cNvSpPr>
          <p:nvPr/>
        </p:nvSpPr>
        <p:spPr bwMode="auto">
          <a:xfrm>
            <a:off x="228600" y="1143000"/>
            <a:ext cx="8686800" cy="20574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CA" dirty="0"/>
          </a:p>
        </p:txBody>
      </p:sp>
      <p:pic>
        <p:nvPicPr>
          <p:cNvPr id="44058" name="Picture 26" descr="http://cw2.erpi.com/cw/marieb/userfiles/02_Fig_18_2_p_768.jpg"/>
          <p:cNvPicPr>
            <a:picLocks noChangeAspect="1" noChangeArrowheads="1"/>
          </p:cNvPicPr>
          <p:nvPr/>
        </p:nvPicPr>
        <p:blipFill>
          <a:blip r:embed="rId3" cstate="print"/>
          <a:srcRect l="1134" t="5051" b="19361"/>
          <a:stretch>
            <a:fillRect/>
          </a:stretch>
        </p:blipFill>
        <p:spPr bwMode="auto">
          <a:xfrm>
            <a:off x="542874" y="3124200"/>
            <a:ext cx="8448726" cy="2900303"/>
          </a:xfrm>
          <a:prstGeom prst="rect">
            <a:avLst/>
          </a:prstGeom>
          <a:noFill/>
        </p:spPr>
      </p:pic>
      <p:sp>
        <p:nvSpPr>
          <p:cNvPr id="44050" name="Text Box 18"/>
          <p:cNvSpPr txBox="1">
            <a:spLocks noChangeArrowheads="1"/>
          </p:cNvSpPr>
          <p:nvPr/>
        </p:nvSpPr>
        <p:spPr bwMode="auto">
          <a:xfrm>
            <a:off x="228600" y="586740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2" name="Text Box 8"/>
          <p:cNvSpPr txBox="1">
            <a:spLocks noChangeArrowheads="1"/>
          </p:cNvSpPr>
          <p:nvPr/>
        </p:nvSpPr>
        <p:spPr bwMode="auto">
          <a:xfrm>
            <a:off x="381000" y="5181600"/>
            <a:ext cx="950913" cy="314325"/>
          </a:xfrm>
          <a:prstGeom prst="rect">
            <a:avLst/>
          </a:prstGeom>
          <a:solidFill>
            <a:schemeClr val="bg1"/>
          </a:solidFill>
          <a:ln w="9525">
            <a:solidFill>
              <a:srgbClr val="0000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en-CA" sz="1400" dirty="0">
                <a:solidFill>
                  <a:schemeClr val="accent2"/>
                </a:solidFill>
              </a:rPr>
              <a:t>Fig.18.17</a:t>
            </a:r>
          </a:p>
        </p:txBody>
      </p:sp>
      <p:pic>
        <p:nvPicPr>
          <p:cNvPr id="5" name="Picture 22" descr="http://cw2.erpi.com/cw/marieb/userfiles/19_Fig_18_17_p_786.jpg"/>
          <p:cNvPicPr>
            <a:picLocks noChangeAspect="1" noChangeArrowheads="1"/>
          </p:cNvPicPr>
          <p:nvPr/>
        </p:nvPicPr>
        <p:blipFill>
          <a:blip r:embed="rId3" cstate="print"/>
          <a:srcRect l="3927" t="756" r="3927" b="52913"/>
          <a:stretch>
            <a:fillRect/>
          </a:stretch>
        </p:blipFill>
        <p:spPr bwMode="auto">
          <a:xfrm>
            <a:off x="762000" y="304800"/>
            <a:ext cx="3379109" cy="4413028"/>
          </a:xfrm>
          <a:prstGeom prst="rect">
            <a:avLst/>
          </a:prstGeom>
          <a:noFill/>
        </p:spPr>
      </p:pic>
      <p:grpSp>
        <p:nvGrpSpPr>
          <p:cNvPr id="7" name="Group 6"/>
          <p:cNvGrpSpPr/>
          <p:nvPr/>
        </p:nvGrpSpPr>
        <p:grpSpPr>
          <a:xfrm>
            <a:off x="5105400" y="381000"/>
            <a:ext cx="3379109" cy="4597564"/>
            <a:chOff x="5105400" y="609600"/>
            <a:chExt cx="3379109" cy="4597564"/>
          </a:xfrm>
        </p:grpSpPr>
        <p:pic>
          <p:nvPicPr>
            <p:cNvPr id="26646" name="Picture 22" descr="http://cw2.erpi.com/cw/marieb/userfiles/19_Fig_18_17_p_786.jpg"/>
            <p:cNvPicPr>
              <a:picLocks noChangeAspect="1" noChangeArrowheads="1"/>
            </p:cNvPicPr>
            <p:nvPr/>
          </p:nvPicPr>
          <p:blipFill>
            <a:blip r:embed="rId3" cstate="print"/>
            <a:srcRect l="3927" t="43843" r="3927" b="8693"/>
            <a:stretch>
              <a:fillRect/>
            </a:stretch>
          </p:blipFill>
          <p:spPr bwMode="auto">
            <a:xfrm>
              <a:off x="5105400" y="685800"/>
              <a:ext cx="3379109" cy="4521364"/>
            </a:xfrm>
            <a:prstGeom prst="rect">
              <a:avLst/>
            </a:prstGeom>
            <a:noFill/>
          </p:spPr>
        </p:pic>
        <p:sp>
          <p:nvSpPr>
            <p:cNvPr id="6" name="Rectangle 5"/>
            <p:cNvSpPr/>
            <p:nvPr/>
          </p:nvSpPr>
          <p:spPr>
            <a:xfrm>
              <a:off x="6477000" y="609600"/>
              <a:ext cx="18288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3" name="Text Box 5"/>
          <p:cNvSpPr txBox="1">
            <a:spLocks noChangeArrowheads="1"/>
          </p:cNvSpPr>
          <p:nvPr/>
        </p:nvSpPr>
        <p:spPr bwMode="auto">
          <a:xfrm>
            <a:off x="158809" y="955322"/>
            <a:ext cx="3386271" cy="181690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3333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a:spAutoFit/>
          </a:bodyPr>
          <a:lstStyle>
            <a:lvl1pPr>
              <a:defRPr>
                <a:solidFill>
                  <a:schemeClr val="tx1"/>
                </a:solidFill>
                <a:latin typeface="Arial" charset="0"/>
              </a:defRPr>
            </a:lvl1pPr>
            <a:lvl2pPr marL="1341438">
              <a:defRPr>
                <a:solidFill>
                  <a:schemeClr val="tx1"/>
                </a:solidFill>
                <a:latin typeface="Arial" charset="0"/>
              </a:defRPr>
            </a:lvl2pPr>
            <a:lvl3pPr marL="1520825">
              <a:defRPr>
                <a:solidFill>
                  <a:schemeClr val="tx1"/>
                </a:solidFill>
                <a:latin typeface="Arial" charset="0"/>
              </a:defRPr>
            </a:lvl3pPr>
            <a:lvl4pPr marL="1700213">
              <a:defRPr>
                <a:solidFill>
                  <a:schemeClr val="tx1"/>
                </a:solidFill>
                <a:latin typeface="Arial" charset="0"/>
              </a:defRPr>
            </a:lvl4pPr>
            <a:lvl5pPr marL="1879600">
              <a:defRPr>
                <a:solidFill>
                  <a:schemeClr val="tx1"/>
                </a:solidFill>
                <a:latin typeface="Arial" charset="0"/>
              </a:defRPr>
            </a:lvl5pPr>
            <a:lvl6pPr marL="2336800" fontAlgn="base">
              <a:spcBef>
                <a:spcPct val="0"/>
              </a:spcBef>
              <a:spcAft>
                <a:spcPct val="0"/>
              </a:spcAft>
              <a:defRPr>
                <a:solidFill>
                  <a:schemeClr val="tx1"/>
                </a:solidFill>
                <a:latin typeface="Arial" charset="0"/>
              </a:defRPr>
            </a:lvl6pPr>
            <a:lvl7pPr marL="2794000" fontAlgn="base">
              <a:spcBef>
                <a:spcPct val="0"/>
              </a:spcBef>
              <a:spcAft>
                <a:spcPct val="0"/>
              </a:spcAft>
              <a:defRPr>
                <a:solidFill>
                  <a:schemeClr val="tx1"/>
                </a:solidFill>
                <a:latin typeface="Arial" charset="0"/>
              </a:defRPr>
            </a:lvl7pPr>
            <a:lvl8pPr marL="3251200" fontAlgn="base">
              <a:spcBef>
                <a:spcPct val="0"/>
              </a:spcBef>
              <a:spcAft>
                <a:spcPct val="0"/>
              </a:spcAft>
              <a:defRPr>
                <a:solidFill>
                  <a:schemeClr val="tx1"/>
                </a:solidFill>
                <a:latin typeface="Arial" charset="0"/>
              </a:defRPr>
            </a:lvl8pPr>
            <a:lvl9pPr marL="3708400" fontAlgn="base">
              <a:spcBef>
                <a:spcPct val="0"/>
              </a:spcBef>
              <a:spcAft>
                <a:spcPct val="0"/>
              </a:spcAft>
              <a:defRPr>
                <a:solidFill>
                  <a:schemeClr val="tx1"/>
                </a:solidFill>
                <a:latin typeface="Arial" charset="0"/>
              </a:defRPr>
            </a:lvl9pPr>
          </a:lstStyle>
          <a:p>
            <a:pPr eaLnBrk="0" hangingPunct="0">
              <a:lnSpc>
                <a:spcPct val="90000"/>
              </a:lnSpc>
              <a:spcBef>
                <a:spcPct val="25000"/>
              </a:spcBef>
            </a:pPr>
            <a:r>
              <a:rPr lang="fr-FR" sz="1600" b="1" i="1" dirty="0"/>
              <a:t>Systole </a:t>
            </a:r>
            <a:r>
              <a:rPr lang="fr-FR" sz="1600" b="1" dirty="0"/>
              <a:t>: </a:t>
            </a:r>
            <a:r>
              <a:rPr lang="fr-FR" sz="1600" dirty="0"/>
              <a:t>contraction du cœur </a:t>
            </a:r>
          </a:p>
          <a:p>
            <a:pPr marL="803275" eaLnBrk="0" hangingPunct="0">
              <a:lnSpc>
                <a:spcPct val="90000"/>
              </a:lnSpc>
              <a:spcBef>
                <a:spcPts val="100"/>
              </a:spcBef>
            </a:pPr>
            <a:r>
              <a:rPr lang="fr-FR" sz="1600" dirty="0">
                <a:sym typeface="Symbol" pitchFamily="18" charset="2"/>
              </a:rPr>
              <a:t> </a:t>
            </a:r>
            <a:r>
              <a:rPr lang="fr-FR" sz="1600" dirty="0"/>
              <a:t>éjection du sang</a:t>
            </a:r>
            <a:endParaRPr lang="fr-FR" sz="1600" b="1" u="sng" dirty="0"/>
          </a:p>
          <a:p>
            <a:pPr eaLnBrk="0" hangingPunct="0">
              <a:lnSpc>
                <a:spcPct val="90000"/>
              </a:lnSpc>
              <a:spcBef>
                <a:spcPct val="25000"/>
              </a:spcBef>
            </a:pPr>
            <a:r>
              <a:rPr lang="fr-FR" sz="1600" b="1" i="1" dirty="0"/>
              <a:t>Diastole </a:t>
            </a:r>
            <a:r>
              <a:rPr lang="fr-FR" sz="1600" b="1" dirty="0"/>
              <a:t>:</a:t>
            </a:r>
            <a:r>
              <a:rPr lang="fr-FR" sz="1600" dirty="0"/>
              <a:t> relâchement du cœur</a:t>
            </a:r>
          </a:p>
          <a:p>
            <a:pPr marL="803275" eaLnBrk="0" hangingPunct="0">
              <a:lnSpc>
                <a:spcPct val="90000"/>
              </a:lnSpc>
              <a:spcBef>
                <a:spcPts val="100"/>
              </a:spcBef>
            </a:pPr>
            <a:r>
              <a:rPr lang="fr-FR" sz="1600" dirty="0">
                <a:sym typeface="Symbol" pitchFamily="18" charset="2"/>
              </a:rPr>
              <a:t> remplissage</a:t>
            </a:r>
            <a:endParaRPr lang="fr-FR" sz="1600" dirty="0"/>
          </a:p>
          <a:p>
            <a:pPr eaLnBrk="0" hangingPunct="0">
              <a:spcBef>
                <a:spcPct val="25000"/>
              </a:spcBef>
            </a:pPr>
            <a:r>
              <a:rPr lang="fr-FR" sz="1600" b="1" dirty="0"/>
              <a:t>Révolution cardiaque : </a:t>
            </a:r>
          </a:p>
          <a:p>
            <a:pPr marL="342900" indent="-342900" eaLnBrk="0" hangingPunct="0">
              <a:lnSpc>
                <a:spcPct val="90000"/>
              </a:lnSpc>
              <a:buAutoNum type="romanLcParenR"/>
            </a:pPr>
            <a:r>
              <a:rPr lang="fr-FR" sz="1600" dirty="0">
                <a:sym typeface="Symbol" pitchFamily="18" charset="2"/>
              </a:rPr>
              <a:t>systole </a:t>
            </a:r>
            <a:r>
              <a:rPr lang="fr-FR" sz="1600" dirty="0"/>
              <a:t>+ diastole auriculaires</a:t>
            </a:r>
          </a:p>
          <a:p>
            <a:pPr marL="342900" indent="-342900" eaLnBrk="0" hangingPunct="0">
              <a:lnSpc>
                <a:spcPct val="90000"/>
              </a:lnSpc>
              <a:buAutoNum type="romanLcParenR"/>
            </a:pPr>
            <a:r>
              <a:rPr lang="fr-FR" sz="1600" dirty="0"/>
              <a:t>systole + diastole ventriculaires</a:t>
            </a:r>
          </a:p>
        </p:txBody>
      </p:sp>
      <p:sp>
        <p:nvSpPr>
          <p:cNvPr id="99334" name="Text Box 6"/>
          <p:cNvSpPr txBox="1">
            <a:spLocks noChangeArrowheads="1"/>
          </p:cNvSpPr>
          <p:nvPr/>
        </p:nvSpPr>
        <p:spPr bwMode="auto">
          <a:xfrm>
            <a:off x="152400" y="3774722"/>
            <a:ext cx="3644780" cy="2456057"/>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a:defRPr>
                <a:solidFill>
                  <a:schemeClr val="tx1"/>
                </a:solidFill>
                <a:latin typeface="Arial" charset="0"/>
              </a:defRPr>
            </a:lvl1pPr>
            <a:lvl2pPr marL="1143000" indent="-342900">
              <a:defRPr>
                <a:solidFill>
                  <a:schemeClr val="tx1"/>
                </a:solidFill>
                <a:latin typeface="Arial" charset="0"/>
              </a:defRPr>
            </a:lvl2pPr>
            <a:lvl3pPr marL="1322388"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eaLnBrk="0" hangingPunct="0">
              <a:spcBef>
                <a:spcPct val="10000"/>
              </a:spcBef>
            </a:pPr>
            <a:r>
              <a:rPr lang="fr-FR" sz="1600" u="sng" dirty="0"/>
              <a:t>Quelques points à souligner</a:t>
            </a:r>
            <a:r>
              <a:rPr lang="fr-FR" sz="1600" dirty="0"/>
              <a:t> :</a:t>
            </a:r>
          </a:p>
          <a:p>
            <a:pPr eaLnBrk="0" hangingPunct="0">
              <a:spcBef>
                <a:spcPct val="20000"/>
              </a:spcBef>
              <a:buFontTx/>
              <a:buAutoNum type="alphaLcParenBoth"/>
            </a:pPr>
            <a:r>
              <a:rPr lang="fr-FR" sz="1600" dirty="0"/>
              <a:t>La circulation du sang dépend entièrement des changements de pression.</a:t>
            </a:r>
          </a:p>
          <a:p>
            <a:pPr eaLnBrk="0" hangingPunct="0">
              <a:spcBef>
                <a:spcPct val="20000"/>
              </a:spcBef>
              <a:buFontTx/>
              <a:buAutoNum type="alphaLcParenBoth"/>
            </a:pPr>
            <a:r>
              <a:rPr lang="fr-FR" sz="1600" dirty="0"/>
              <a:t>Le sang circule de la pression la plus élevée à la pression la plus faible.</a:t>
            </a:r>
          </a:p>
          <a:p>
            <a:pPr eaLnBrk="0" hangingPunct="0">
              <a:spcBef>
                <a:spcPct val="20000"/>
              </a:spcBef>
              <a:buFontTx/>
              <a:buAutoNum type="alphaLcParenBoth"/>
            </a:pPr>
            <a:r>
              <a:rPr lang="fr-FR" sz="1600" dirty="0"/>
              <a:t>Les côtés droit et gauche du cœur agissent presque simultanément.</a:t>
            </a:r>
            <a:endParaRPr lang="fr-FR" sz="1600" u="sng" dirty="0"/>
          </a:p>
        </p:txBody>
      </p:sp>
      <p:sp>
        <p:nvSpPr>
          <p:cNvPr id="99339" name="Text Box 11"/>
          <p:cNvSpPr txBox="1">
            <a:spLocks noChangeArrowheads="1"/>
          </p:cNvSpPr>
          <p:nvPr/>
        </p:nvSpPr>
        <p:spPr bwMode="auto">
          <a:xfrm>
            <a:off x="152400" y="291897"/>
            <a:ext cx="3797181" cy="54630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3333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marL="898525" indent="-898525">
              <a:defRPr>
                <a:solidFill>
                  <a:schemeClr val="tx1"/>
                </a:solidFill>
                <a:latin typeface="Arial" charset="0"/>
              </a:defRPr>
            </a:lvl1pPr>
            <a:lvl2pPr marL="1341438">
              <a:defRPr>
                <a:solidFill>
                  <a:schemeClr val="tx1"/>
                </a:solidFill>
                <a:latin typeface="Arial" charset="0"/>
              </a:defRPr>
            </a:lvl2pPr>
            <a:lvl3pPr marL="1520825">
              <a:defRPr>
                <a:solidFill>
                  <a:schemeClr val="tx1"/>
                </a:solidFill>
                <a:latin typeface="Arial" charset="0"/>
              </a:defRPr>
            </a:lvl3pPr>
            <a:lvl4pPr marL="1700213">
              <a:defRPr>
                <a:solidFill>
                  <a:schemeClr val="tx1"/>
                </a:solidFill>
                <a:latin typeface="Arial" charset="0"/>
              </a:defRPr>
            </a:lvl4pPr>
            <a:lvl5pPr marL="1879600">
              <a:defRPr>
                <a:solidFill>
                  <a:schemeClr val="tx1"/>
                </a:solidFill>
                <a:latin typeface="Arial" charset="0"/>
              </a:defRPr>
            </a:lvl5pPr>
            <a:lvl6pPr marL="2336800" fontAlgn="base">
              <a:spcBef>
                <a:spcPct val="0"/>
              </a:spcBef>
              <a:spcAft>
                <a:spcPct val="0"/>
              </a:spcAft>
              <a:defRPr>
                <a:solidFill>
                  <a:schemeClr val="tx1"/>
                </a:solidFill>
                <a:latin typeface="Arial" charset="0"/>
              </a:defRPr>
            </a:lvl6pPr>
            <a:lvl7pPr marL="2794000" fontAlgn="base">
              <a:spcBef>
                <a:spcPct val="0"/>
              </a:spcBef>
              <a:spcAft>
                <a:spcPct val="0"/>
              </a:spcAft>
              <a:defRPr>
                <a:solidFill>
                  <a:schemeClr val="tx1"/>
                </a:solidFill>
                <a:latin typeface="Arial" charset="0"/>
              </a:defRPr>
            </a:lvl7pPr>
            <a:lvl8pPr marL="3251200" fontAlgn="base">
              <a:spcBef>
                <a:spcPct val="0"/>
              </a:spcBef>
              <a:spcAft>
                <a:spcPct val="0"/>
              </a:spcAft>
              <a:defRPr>
                <a:solidFill>
                  <a:schemeClr val="tx1"/>
                </a:solidFill>
                <a:latin typeface="Arial" charset="0"/>
              </a:defRPr>
            </a:lvl8pPr>
            <a:lvl9pPr marL="3708400" fontAlgn="base">
              <a:spcBef>
                <a:spcPct val="0"/>
              </a:spcBef>
              <a:spcAft>
                <a:spcPct val="0"/>
              </a:spcAft>
              <a:defRPr>
                <a:solidFill>
                  <a:schemeClr val="tx1"/>
                </a:solidFill>
                <a:latin typeface="Arial" charset="0"/>
              </a:defRPr>
            </a:lvl9pPr>
          </a:lstStyle>
          <a:p>
            <a:pPr eaLnBrk="0" hangingPunct="0">
              <a:lnSpc>
                <a:spcPct val="80000"/>
              </a:lnSpc>
              <a:spcBef>
                <a:spcPct val="50000"/>
              </a:spcBef>
            </a:pPr>
            <a:r>
              <a:rPr lang="en-US" sz="2000" b="1" dirty="0">
                <a:solidFill>
                  <a:srgbClr val="0000FF"/>
                </a:solidFill>
              </a:rPr>
              <a:t>6.2.10  </a:t>
            </a:r>
            <a:r>
              <a:rPr lang="fr-FR" sz="2000" b="1" dirty="0">
                <a:solidFill>
                  <a:srgbClr val="0000FF"/>
                </a:solidFill>
              </a:rPr>
              <a:t>La révolution cardiaque  </a:t>
            </a:r>
          </a:p>
          <a:p>
            <a:pPr algn="ctr" eaLnBrk="0" hangingPunct="0">
              <a:lnSpc>
                <a:spcPct val="80000"/>
              </a:lnSpc>
              <a:spcBef>
                <a:spcPct val="50000"/>
              </a:spcBef>
            </a:pPr>
            <a:r>
              <a:rPr lang="fr-FR" sz="1500" dirty="0">
                <a:solidFill>
                  <a:srgbClr val="0000FF"/>
                </a:solidFill>
              </a:rPr>
              <a:t>(Zoom 18.2 [</a:t>
            </a:r>
            <a:r>
              <a:rPr lang="fr-FR" sz="1500" i="1" dirty="0">
                <a:solidFill>
                  <a:srgbClr val="0000FF"/>
                </a:solidFill>
              </a:rPr>
              <a:t>(</a:t>
            </a:r>
            <a:r>
              <a:rPr lang="fr-FR" sz="1500" i="1" dirty="0" err="1">
                <a:solidFill>
                  <a:srgbClr val="0000FF"/>
                </a:solidFill>
              </a:rPr>
              <a:t>Fig</a:t>
            </a:r>
            <a:r>
              <a:rPr lang="fr-FR" sz="1500" i="1" dirty="0">
                <a:solidFill>
                  <a:srgbClr val="0000FF"/>
                </a:solidFill>
              </a:rPr>
              <a:t> 18.21 de la 5</a:t>
            </a:r>
            <a:r>
              <a:rPr lang="fr-FR" sz="1500" i="1" baseline="30000" dirty="0">
                <a:solidFill>
                  <a:srgbClr val="0000FF"/>
                </a:solidFill>
              </a:rPr>
              <a:t>ème</a:t>
            </a:r>
            <a:r>
              <a:rPr lang="fr-FR" sz="1500" i="1" dirty="0">
                <a:solidFill>
                  <a:srgbClr val="0000FF"/>
                </a:solidFill>
              </a:rPr>
              <a:t> édition</a:t>
            </a:r>
            <a:r>
              <a:rPr lang="fr-FR" sz="1500" dirty="0">
                <a:solidFill>
                  <a:srgbClr val="0000FF"/>
                </a:solidFill>
              </a:rPr>
              <a:t>])</a:t>
            </a:r>
          </a:p>
        </p:txBody>
      </p:sp>
      <p:pic>
        <p:nvPicPr>
          <p:cNvPr id="5" name="Content Placeholder 1"/>
          <p:cNvPicPr>
            <a:picLocks noGrp="1" noChangeAspect="1"/>
          </p:cNvPicPr>
          <p:nvPr>
            <p:ph idx="4294967295"/>
          </p:nvPr>
        </p:nvPicPr>
        <p:blipFill rotWithShape="1">
          <a:blip r:embed="rId3" cstate="print">
            <a:extLst>
              <a:ext uri="{28A0092B-C50C-407E-A947-70E740481C1C}">
                <a14:useLocalDpi xmlns:a14="http://schemas.microsoft.com/office/drawing/2010/main" val="0"/>
              </a:ext>
            </a:extLst>
          </a:blip>
          <a:srcRect t="2207" b="5198"/>
          <a:stretch/>
        </p:blipFill>
        <p:spPr>
          <a:xfrm>
            <a:off x="3969292" y="273443"/>
            <a:ext cx="5066085" cy="6051157"/>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8"/>
          <p:cNvSpPr txBox="1">
            <a:spLocks noChangeArrowheads="1"/>
          </p:cNvSpPr>
          <p:nvPr/>
        </p:nvSpPr>
        <p:spPr bwMode="auto">
          <a:xfrm>
            <a:off x="1869803" y="6093023"/>
            <a:ext cx="1045370" cy="307777"/>
          </a:xfrm>
          <a:prstGeom prst="rect">
            <a:avLst/>
          </a:prstGeom>
          <a:solidFill>
            <a:schemeClr val="bg1"/>
          </a:solidFill>
          <a:ln w="9525">
            <a:solidFill>
              <a:srgbClr val="0000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en-CA" sz="1400" dirty="0">
                <a:solidFill>
                  <a:schemeClr val="accent2"/>
                </a:solidFill>
              </a:rPr>
              <a:t>Zoom 18.2</a:t>
            </a:r>
          </a:p>
        </p:txBody>
      </p:sp>
      <p:sp>
        <p:nvSpPr>
          <p:cNvPr id="8" name="Text Box 7"/>
          <p:cNvSpPr txBox="1">
            <a:spLocks noChangeArrowheads="1"/>
          </p:cNvSpPr>
          <p:nvPr/>
        </p:nvSpPr>
        <p:spPr bwMode="auto">
          <a:xfrm>
            <a:off x="0" y="1068052"/>
            <a:ext cx="3105944" cy="1261884"/>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54000" rIns="18000">
            <a:spAutoFit/>
          </a:bodyPr>
          <a:lstStyle>
            <a:lvl1pPr>
              <a:defRPr>
                <a:solidFill>
                  <a:schemeClr val="tx1"/>
                </a:solidFill>
                <a:latin typeface="Arial" charset="0"/>
              </a:defRPr>
            </a:lvl1pPr>
            <a:lvl2pPr marL="263525" indent="-84138">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lgn="ctr" eaLnBrk="0" hangingPunct="0">
              <a:spcBef>
                <a:spcPts val="600"/>
              </a:spcBef>
            </a:pPr>
            <a:r>
              <a:rPr lang="fr-FR" sz="1600" b="1" dirty="0"/>
              <a:t>Pour 75 battements/min :</a:t>
            </a:r>
          </a:p>
          <a:p>
            <a:pPr eaLnBrk="0" hangingPunct="0">
              <a:spcBef>
                <a:spcPts val="600"/>
              </a:spcBef>
            </a:pPr>
            <a:r>
              <a:rPr lang="fr-FR" sz="1500" dirty="0">
                <a:sym typeface="Symbol"/>
              </a:rPr>
              <a:t> </a:t>
            </a:r>
            <a:r>
              <a:rPr lang="fr-FR" sz="1500" b="1" dirty="0">
                <a:sym typeface="Symbol"/>
              </a:rPr>
              <a:t>R</a:t>
            </a:r>
            <a:r>
              <a:rPr lang="fr-FR" sz="1500" b="1" dirty="0"/>
              <a:t>évolution cardiaque = 0,8 s</a:t>
            </a:r>
            <a:r>
              <a:rPr lang="fr-FR" sz="1500" dirty="0"/>
              <a:t> </a:t>
            </a:r>
            <a:endParaRPr lang="fr-FR" sz="1500" i="1" dirty="0"/>
          </a:p>
          <a:p>
            <a:pPr marL="369888" lvl="1">
              <a:spcBef>
                <a:spcPts val="600"/>
              </a:spcBef>
              <a:buFontTx/>
              <a:buChar char="•"/>
            </a:pPr>
            <a:r>
              <a:rPr lang="fr-FR" sz="1500" i="1" dirty="0"/>
              <a:t> Systole ventriculaire = 0,3 s</a:t>
            </a:r>
          </a:p>
          <a:p>
            <a:pPr marL="369888" lvl="1">
              <a:spcBef>
                <a:spcPts val="600"/>
              </a:spcBef>
              <a:buFontTx/>
              <a:buChar char="•"/>
            </a:pPr>
            <a:r>
              <a:rPr lang="fr-FR" sz="1500" i="1" dirty="0"/>
              <a:t> Diastole ventriculaire = 0,5 s</a:t>
            </a:r>
            <a:endParaRPr lang="fr-FR" sz="1500" dirty="0"/>
          </a:p>
        </p:txBody>
      </p:sp>
      <p:sp>
        <p:nvSpPr>
          <p:cNvPr id="99339" name="Text Box 11"/>
          <p:cNvSpPr txBox="1">
            <a:spLocks noChangeArrowheads="1"/>
          </p:cNvSpPr>
          <p:nvPr/>
        </p:nvSpPr>
        <p:spPr bwMode="auto">
          <a:xfrm>
            <a:off x="437356" y="215153"/>
            <a:ext cx="2362200" cy="76944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3333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a:spAutoFit/>
          </a:bodyPr>
          <a:lstStyle>
            <a:lvl1pPr marL="898525" indent="-898525">
              <a:defRPr>
                <a:solidFill>
                  <a:schemeClr val="tx1"/>
                </a:solidFill>
                <a:latin typeface="Arial" charset="0"/>
              </a:defRPr>
            </a:lvl1pPr>
            <a:lvl2pPr marL="1341438">
              <a:defRPr>
                <a:solidFill>
                  <a:schemeClr val="tx1"/>
                </a:solidFill>
                <a:latin typeface="Arial" charset="0"/>
              </a:defRPr>
            </a:lvl2pPr>
            <a:lvl3pPr marL="1520825">
              <a:defRPr>
                <a:solidFill>
                  <a:schemeClr val="tx1"/>
                </a:solidFill>
                <a:latin typeface="Arial" charset="0"/>
              </a:defRPr>
            </a:lvl3pPr>
            <a:lvl4pPr marL="1700213">
              <a:defRPr>
                <a:solidFill>
                  <a:schemeClr val="tx1"/>
                </a:solidFill>
                <a:latin typeface="Arial" charset="0"/>
              </a:defRPr>
            </a:lvl4pPr>
            <a:lvl5pPr marL="1879600">
              <a:defRPr>
                <a:solidFill>
                  <a:schemeClr val="tx1"/>
                </a:solidFill>
                <a:latin typeface="Arial" charset="0"/>
              </a:defRPr>
            </a:lvl5pPr>
            <a:lvl6pPr marL="2336800" fontAlgn="base">
              <a:spcBef>
                <a:spcPct val="0"/>
              </a:spcBef>
              <a:spcAft>
                <a:spcPct val="0"/>
              </a:spcAft>
              <a:defRPr>
                <a:solidFill>
                  <a:schemeClr val="tx1"/>
                </a:solidFill>
                <a:latin typeface="Arial" charset="0"/>
              </a:defRPr>
            </a:lvl6pPr>
            <a:lvl7pPr marL="2794000" fontAlgn="base">
              <a:spcBef>
                <a:spcPct val="0"/>
              </a:spcBef>
              <a:spcAft>
                <a:spcPct val="0"/>
              </a:spcAft>
              <a:defRPr>
                <a:solidFill>
                  <a:schemeClr val="tx1"/>
                </a:solidFill>
                <a:latin typeface="Arial" charset="0"/>
              </a:defRPr>
            </a:lvl7pPr>
            <a:lvl8pPr marL="3251200" fontAlgn="base">
              <a:spcBef>
                <a:spcPct val="0"/>
              </a:spcBef>
              <a:spcAft>
                <a:spcPct val="0"/>
              </a:spcAft>
              <a:defRPr>
                <a:solidFill>
                  <a:schemeClr val="tx1"/>
                </a:solidFill>
                <a:latin typeface="Arial" charset="0"/>
              </a:defRPr>
            </a:lvl8pPr>
            <a:lvl9pPr marL="3708400" fontAlgn="base">
              <a:spcBef>
                <a:spcPct val="0"/>
              </a:spcBef>
              <a:spcAft>
                <a:spcPct val="0"/>
              </a:spcAft>
              <a:defRPr>
                <a:solidFill>
                  <a:schemeClr val="tx1"/>
                </a:solidFill>
                <a:latin typeface="Arial" charset="0"/>
              </a:defRPr>
            </a:lvl9pPr>
          </a:lstStyle>
          <a:p>
            <a:pPr marL="0" indent="0" algn="ctr" eaLnBrk="0" hangingPunct="0">
              <a:spcBef>
                <a:spcPct val="50000"/>
              </a:spcBef>
            </a:pPr>
            <a:r>
              <a:rPr lang="fr-FR" sz="2200" b="1" dirty="0">
                <a:solidFill>
                  <a:srgbClr val="0000FF"/>
                </a:solidFill>
              </a:rPr>
              <a:t>La révolution cardiaque</a:t>
            </a:r>
            <a:endParaRPr lang="fr-FR" sz="2200" dirty="0"/>
          </a:p>
        </p:txBody>
      </p:sp>
      <p:sp>
        <p:nvSpPr>
          <p:cNvPr id="6" name="Text Box 11"/>
          <p:cNvSpPr txBox="1">
            <a:spLocks noChangeArrowheads="1"/>
          </p:cNvSpPr>
          <p:nvPr/>
        </p:nvSpPr>
        <p:spPr bwMode="auto">
          <a:xfrm>
            <a:off x="170656" y="4724400"/>
            <a:ext cx="2194560" cy="954107"/>
          </a:xfrm>
          <a:prstGeom prst="rect">
            <a:avLst/>
          </a:prstGeom>
          <a:noFill/>
          <a:ln w="31750">
            <a:solidFill>
              <a:schemeClr val="tx1"/>
            </a:solidFill>
            <a:prstDash val="sysDash"/>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72000">
            <a:spAutoFit/>
          </a:bodyPr>
          <a:lstStyle>
            <a:lvl1pPr marL="898525" indent="-898525">
              <a:defRPr>
                <a:solidFill>
                  <a:schemeClr val="tx1"/>
                </a:solidFill>
                <a:latin typeface="Arial" charset="0"/>
              </a:defRPr>
            </a:lvl1pPr>
            <a:lvl2pPr marL="1341438">
              <a:defRPr>
                <a:solidFill>
                  <a:schemeClr val="tx1"/>
                </a:solidFill>
                <a:latin typeface="Arial" charset="0"/>
              </a:defRPr>
            </a:lvl2pPr>
            <a:lvl3pPr marL="1520825">
              <a:defRPr>
                <a:solidFill>
                  <a:schemeClr val="tx1"/>
                </a:solidFill>
                <a:latin typeface="Arial" charset="0"/>
              </a:defRPr>
            </a:lvl3pPr>
            <a:lvl4pPr marL="1700213">
              <a:defRPr>
                <a:solidFill>
                  <a:schemeClr val="tx1"/>
                </a:solidFill>
                <a:latin typeface="Arial" charset="0"/>
              </a:defRPr>
            </a:lvl4pPr>
            <a:lvl5pPr marL="1879600">
              <a:defRPr>
                <a:solidFill>
                  <a:schemeClr val="tx1"/>
                </a:solidFill>
                <a:latin typeface="Arial" charset="0"/>
              </a:defRPr>
            </a:lvl5pPr>
            <a:lvl6pPr marL="2336800" fontAlgn="base">
              <a:spcBef>
                <a:spcPct val="0"/>
              </a:spcBef>
              <a:spcAft>
                <a:spcPct val="0"/>
              </a:spcAft>
              <a:defRPr>
                <a:solidFill>
                  <a:schemeClr val="tx1"/>
                </a:solidFill>
                <a:latin typeface="Arial" charset="0"/>
              </a:defRPr>
            </a:lvl6pPr>
            <a:lvl7pPr marL="2794000" fontAlgn="base">
              <a:spcBef>
                <a:spcPct val="0"/>
              </a:spcBef>
              <a:spcAft>
                <a:spcPct val="0"/>
              </a:spcAft>
              <a:defRPr>
                <a:solidFill>
                  <a:schemeClr val="tx1"/>
                </a:solidFill>
                <a:latin typeface="Arial" charset="0"/>
              </a:defRPr>
            </a:lvl7pPr>
            <a:lvl8pPr marL="3251200" fontAlgn="base">
              <a:spcBef>
                <a:spcPct val="0"/>
              </a:spcBef>
              <a:spcAft>
                <a:spcPct val="0"/>
              </a:spcAft>
              <a:defRPr>
                <a:solidFill>
                  <a:schemeClr val="tx1"/>
                </a:solidFill>
                <a:latin typeface="Arial" charset="0"/>
              </a:defRPr>
            </a:lvl8pPr>
            <a:lvl9pPr marL="3708400" fontAlgn="base">
              <a:spcBef>
                <a:spcPct val="0"/>
              </a:spcBef>
              <a:spcAft>
                <a:spcPct val="0"/>
              </a:spcAft>
              <a:defRPr>
                <a:solidFill>
                  <a:schemeClr val="tx1"/>
                </a:solidFill>
                <a:latin typeface="Arial" charset="0"/>
              </a:defRPr>
            </a:lvl9pPr>
          </a:lstStyle>
          <a:p>
            <a:pPr marL="0" indent="0" eaLnBrk="0" hangingPunct="0">
              <a:spcBef>
                <a:spcPct val="50000"/>
              </a:spcBef>
            </a:pPr>
            <a:r>
              <a:rPr lang="fr-FR" sz="1600" dirty="0"/>
              <a:t>Voir aussi l’animation :</a:t>
            </a:r>
          </a:p>
          <a:p>
            <a:pPr marL="92075" indent="0" algn="ctr" eaLnBrk="0" hangingPunct="0">
              <a:spcBef>
                <a:spcPct val="50000"/>
              </a:spcBef>
            </a:pPr>
            <a:r>
              <a:rPr lang="fr-FR" sz="1600" b="1" i="1" dirty="0">
                <a:sym typeface="Symbol"/>
                <a:hlinkClick r:id="rId3"/>
              </a:rPr>
              <a:t>La révolution cardiaque</a:t>
            </a:r>
            <a:endParaRPr lang="fr-FR" sz="1600" b="1" i="1" dirty="0"/>
          </a:p>
        </p:txBody>
      </p:sp>
      <p:pic>
        <p:nvPicPr>
          <p:cNvPr id="9" name="Content Placeholder 2"/>
          <p:cNvPicPr>
            <a:picLocks noGrp="1" noChangeAspect="1"/>
          </p:cNvPicPr>
          <p:nvPr>
            <p:ph idx="4294967295"/>
          </p:nvPr>
        </p:nvPicPr>
        <p:blipFill rotWithShape="1">
          <a:blip r:embed="rId4">
            <a:extLst>
              <a:ext uri="{28A0092B-C50C-407E-A947-70E740481C1C}">
                <a14:useLocalDpi xmlns:a14="http://schemas.microsoft.com/office/drawing/2010/main" val="0"/>
              </a:ext>
            </a:extLst>
          </a:blip>
          <a:srcRect l="6114" t="15353" b="4303"/>
          <a:stretch/>
        </p:blipFill>
        <p:spPr>
          <a:xfrm>
            <a:off x="3465130" y="255156"/>
            <a:ext cx="5550661" cy="6145644"/>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 Box 2"/>
          <p:cNvSpPr txBox="1">
            <a:spLocks noChangeArrowheads="1"/>
          </p:cNvSpPr>
          <p:nvPr/>
        </p:nvSpPr>
        <p:spPr bwMode="auto">
          <a:xfrm>
            <a:off x="152400" y="228600"/>
            <a:ext cx="5181600" cy="303159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3333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363538" indent="-184150">
              <a:defRPr>
                <a:solidFill>
                  <a:schemeClr val="tx1"/>
                </a:solidFill>
                <a:latin typeface="Arial" charset="0"/>
              </a:defRPr>
            </a:lvl2pPr>
            <a:lvl3pPr marL="717550" indent="-174625">
              <a:defRPr>
                <a:solidFill>
                  <a:schemeClr val="tx1"/>
                </a:solidFill>
                <a:latin typeface="Arial" charset="0"/>
              </a:defRPr>
            </a:lvl3pPr>
            <a:lvl4pPr marL="1168400" indent="-268288">
              <a:defRPr>
                <a:solidFill>
                  <a:schemeClr val="tx1"/>
                </a:solidFill>
                <a:latin typeface="Arial" charset="0"/>
              </a:defRPr>
            </a:lvl4pPr>
            <a:lvl5pPr marL="2989263" indent="-342900">
              <a:defRPr>
                <a:solidFill>
                  <a:schemeClr val="tx1"/>
                </a:solidFill>
                <a:latin typeface="Arial" charset="0"/>
              </a:defRPr>
            </a:lvl5pPr>
            <a:lvl6pPr marL="3446463" indent="-342900" fontAlgn="base">
              <a:spcBef>
                <a:spcPct val="0"/>
              </a:spcBef>
              <a:spcAft>
                <a:spcPct val="0"/>
              </a:spcAft>
              <a:defRPr>
                <a:solidFill>
                  <a:schemeClr val="tx1"/>
                </a:solidFill>
                <a:latin typeface="Arial" charset="0"/>
              </a:defRPr>
            </a:lvl6pPr>
            <a:lvl7pPr marL="3903663" indent="-342900" fontAlgn="base">
              <a:spcBef>
                <a:spcPct val="0"/>
              </a:spcBef>
              <a:spcAft>
                <a:spcPct val="0"/>
              </a:spcAft>
              <a:defRPr>
                <a:solidFill>
                  <a:schemeClr val="tx1"/>
                </a:solidFill>
                <a:latin typeface="Arial" charset="0"/>
              </a:defRPr>
            </a:lvl7pPr>
            <a:lvl8pPr marL="4360863" indent="-342900" fontAlgn="base">
              <a:spcBef>
                <a:spcPct val="0"/>
              </a:spcBef>
              <a:spcAft>
                <a:spcPct val="0"/>
              </a:spcAft>
              <a:defRPr>
                <a:solidFill>
                  <a:schemeClr val="tx1"/>
                </a:solidFill>
                <a:latin typeface="Arial" charset="0"/>
              </a:defRPr>
            </a:lvl8pPr>
            <a:lvl9pPr marL="4818063" indent="-342900" fontAlgn="base">
              <a:spcBef>
                <a:spcPct val="0"/>
              </a:spcBef>
              <a:spcAft>
                <a:spcPct val="0"/>
              </a:spcAft>
              <a:defRPr>
                <a:solidFill>
                  <a:schemeClr val="tx1"/>
                </a:solidFill>
                <a:latin typeface="Arial" charset="0"/>
              </a:defRPr>
            </a:lvl9pPr>
          </a:lstStyle>
          <a:p>
            <a:pPr eaLnBrk="0" hangingPunct="0">
              <a:spcBef>
                <a:spcPct val="25000"/>
              </a:spcBef>
            </a:pPr>
            <a:r>
              <a:rPr lang="fr-FR" sz="2000" b="1" u="sng" dirty="0"/>
              <a:t>Phases de la révolution cardiaque</a:t>
            </a:r>
            <a:endParaRPr lang="fr-FR" sz="2000" u="sng" dirty="0"/>
          </a:p>
          <a:p>
            <a:pPr marL="277813" lvl="1" indent="-277813" eaLnBrk="0" hangingPunct="0">
              <a:spcBef>
                <a:spcPts val="1200"/>
              </a:spcBef>
              <a:buFontTx/>
              <a:buAutoNum type="arabicPeriod"/>
            </a:pPr>
            <a:r>
              <a:rPr lang="fr-FR" b="1" dirty="0">
                <a:solidFill>
                  <a:srgbClr val="0000FF"/>
                </a:solidFill>
              </a:rPr>
              <a:t> Phase de remplissage ventriculaire :</a:t>
            </a:r>
          </a:p>
          <a:p>
            <a:pPr marL="536575" lvl="2" eaLnBrk="0" hangingPunct="0">
              <a:spcBef>
                <a:spcPts val="600"/>
              </a:spcBef>
              <a:buFontTx/>
              <a:buChar char="•"/>
            </a:pPr>
            <a:r>
              <a:rPr lang="fr-FR" sz="1600" dirty="0"/>
              <a:t>Pressions faibles (mais avec </a:t>
            </a:r>
            <a:r>
              <a:rPr lang="fr-CA" sz="1600" dirty="0"/>
              <a:t>P</a:t>
            </a:r>
            <a:r>
              <a:rPr lang="fr-CA" sz="1600" baseline="-25000" dirty="0"/>
              <a:t>oreillette </a:t>
            </a:r>
            <a:r>
              <a:rPr lang="fr-CA" sz="1600" dirty="0"/>
              <a:t>&gt; P</a:t>
            </a:r>
            <a:r>
              <a:rPr lang="fr-CA" sz="1600" baseline="-25000" dirty="0"/>
              <a:t>ventricule</a:t>
            </a:r>
            <a:r>
              <a:rPr lang="fr-FR" sz="1600" dirty="0"/>
              <a:t>)</a:t>
            </a:r>
          </a:p>
          <a:p>
            <a:pPr marL="808038" lvl="3" eaLnBrk="0" hangingPunct="0">
              <a:buFont typeface="Symbol" pitchFamily="18" charset="2"/>
              <a:buChar char="®"/>
            </a:pPr>
            <a:r>
              <a:rPr lang="fr-FR" sz="1600" dirty="0"/>
              <a:t>Valves auriculo-ventriculaires ouvertes, valves de l’aorte et du tronc pulmonaire fermées</a:t>
            </a:r>
            <a:endParaRPr lang="fr-FR" sz="1600" dirty="0">
              <a:solidFill>
                <a:srgbClr val="333399"/>
              </a:solidFill>
            </a:endParaRPr>
          </a:p>
          <a:p>
            <a:pPr marL="536575" lvl="2" indent="-179388" eaLnBrk="0" hangingPunct="0">
              <a:spcBef>
                <a:spcPts val="600"/>
              </a:spcBef>
              <a:buFontTx/>
              <a:buChar char="•"/>
            </a:pPr>
            <a:r>
              <a:rPr lang="fr-FR" sz="1600" dirty="0"/>
              <a:t>Après environ 70-80% de remplissage: </a:t>
            </a:r>
            <a:r>
              <a:rPr lang="fr-FR" sz="1600" u="sng" dirty="0"/>
              <a:t>Onde P</a:t>
            </a:r>
          </a:p>
          <a:p>
            <a:pPr marL="808038" lvl="3" indent="-271463" eaLnBrk="0" hangingPunct="0">
              <a:buFont typeface="Symbol" pitchFamily="18" charset="2"/>
              <a:buChar char="®"/>
            </a:pPr>
            <a:r>
              <a:rPr lang="fr-FR" sz="1600" dirty="0"/>
              <a:t>Systole auriculaire</a:t>
            </a:r>
          </a:p>
          <a:p>
            <a:pPr marL="808038" lvl="3" indent="-271463" eaLnBrk="0" hangingPunct="0">
              <a:buFont typeface="Symbol" pitchFamily="18" charset="2"/>
              <a:buChar char="®"/>
            </a:pPr>
            <a:r>
              <a:rPr lang="fr-FR" sz="1600" dirty="0"/>
              <a:t>Pression auriculaire augmente et remplissage des derniers 20-30%</a:t>
            </a:r>
          </a:p>
          <a:p>
            <a:pPr marL="536575" lvl="2" indent="-179388" eaLnBrk="0" hangingPunct="0">
              <a:spcBef>
                <a:spcPts val="600"/>
              </a:spcBef>
              <a:buFontTx/>
              <a:buChar char="•"/>
            </a:pPr>
            <a:r>
              <a:rPr lang="fr-FR" sz="1600" dirty="0"/>
              <a:t>Diastole auriculaire pour le reste de la révolution</a:t>
            </a:r>
          </a:p>
        </p:txBody>
      </p:sp>
      <p:sp>
        <p:nvSpPr>
          <p:cNvPr id="2" name="TextBox 1"/>
          <p:cNvSpPr txBox="1"/>
          <p:nvPr/>
        </p:nvSpPr>
        <p:spPr>
          <a:xfrm>
            <a:off x="363288" y="5877580"/>
            <a:ext cx="4970712" cy="523220"/>
          </a:xfrm>
          <a:prstGeom prst="rect">
            <a:avLst/>
          </a:prstGeom>
          <a:noFill/>
          <a:ln>
            <a:solidFill>
              <a:srgbClr val="FF0000"/>
            </a:solidFill>
          </a:ln>
        </p:spPr>
        <p:txBody>
          <a:bodyPr wrap="square" rtlCol="0">
            <a:spAutoFit/>
          </a:bodyPr>
          <a:lstStyle/>
          <a:p>
            <a:pPr marL="0" lvl="2" eaLnBrk="0" hangingPunct="0">
              <a:spcBef>
                <a:spcPct val="25000"/>
              </a:spcBef>
            </a:pPr>
            <a:r>
              <a:rPr lang="fr-FR" sz="1400" dirty="0">
                <a:solidFill>
                  <a:srgbClr val="FF0000"/>
                </a:solidFill>
              </a:rPr>
              <a:t>Les oreillettes ne fournissent que 20 à 30% du remplissage ventriculaire; est-ce vraiment utile ?</a:t>
            </a:r>
          </a:p>
        </p:txBody>
      </p:sp>
      <p:pic>
        <p:nvPicPr>
          <p:cNvPr id="8" name="Content Placeholder 2"/>
          <p:cNvPicPr>
            <a:picLocks noChangeAspect="1"/>
          </p:cNvPicPr>
          <p:nvPr/>
        </p:nvPicPr>
        <p:blipFill rotWithShape="1">
          <a:blip r:embed="rId3">
            <a:extLst>
              <a:ext uri="{28A0092B-C50C-407E-A947-70E740481C1C}">
                <a14:useLocalDpi xmlns:a14="http://schemas.microsoft.com/office/drawing/2010/main" val="0"/>
              </a:ext>
            </a:extLst>
          </a:blip>
          <a:srcRect l="6114" t="15353" r="48931" b="4303"/>
          <a:stretch/>
        </p:blipFill>
        <p:spPr>
          <a:xfrm>
            <a:off x="5728658" y="258133"/>
            <a:ext cx="2656525" cy="6142667"/>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p:cNvSpPr txBox="1">
            <a:spLocks noChangeArrowheads="1"/>
          </p:cNvSpPr>
          <p:nvPr/>
        </p:nvSpPr>
        <p:spPr bwMode="auto">
          <a:xfrm>
            <a:off x="228601" y="255156"/>
            <a:ext cx="5486400" cy="4549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0066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tabLst>
                <a:tab pos="1082675" algn="l"/>
              </a:tabLst>
              <a:defRPr>
                <a:solidFill>
                  <a:schemeClr val="tx1"/>
                </a:solidFill>
                <a:latin typeface="Arial" charset="0"/>
              </a:defRPr>
            </a:lvl1pPr>
            <a:lvl2pPr marL="633413" indent="-355600">
              <a:tabLst>
                <a:tab pos="1082675" algn="l"/>
              </a:tabLst>
              <a:defRPr>
                <a:solidFill>
                  <a:schemeClr val="tx1"/>
                </a:solidFill>
                <a:latin typeface="Arial" charset="0"/>
              </a:defRPr>
            </a:lvl2pPr>
            <a:lvl3pPr marL="1082675" indent="-269875">
              <a:tabLst>
                <a:tab pos="1082675" algn="l"/>
              </a:tabLst>
              <a:defRPr>
                <a:solidFill>
                  <a:schemeClr val="tx1"/>
                </a:solidFill>
                <a:latin typeface="Arial" charset="0"/>
              </a:defRPr>
            </a:lvl3pPr>
            <a:lvl4pPr>
              <a:tabLst>
                <a:tab pos="1082675" algn="l"/>
              </a:tabLst>
              <a:defRPr>
                <a:solidFill>
                  <a:schemeClr val="tx1"/>
                </a:solidFill>
                <a:latin typeface="Arial" charset="0"/>
              </a:defRPr>
            </a:lvl4pPr>
            <a:lvl5pPr>
              <a:tabLst>
                <a:tab pos="1082675" algn="l"/>
              </a:tabLst>
              <a:defRPr>
                <a:solidFill>
                  <a:schemeClr val="tx1"/>
                </a:solidFill>
                <a:latin typeface="Arial" charset="0"/>
              </a:defRPr>
            </a:lvl5pPr>
            <a:lvl6pPr fontAlgn="base">
              <a:spcBef>
                <a:spcPct val="0"/>
              </a:spcBef>
              <a:spcAft>
                <a:spcPct val="0"/>
              </a:spcAft>
              <a:tabLst>
                <a:tab pos="1082675" algn="l"/>
              </a:tabLst>
              <a:defRPr>
                <a:solidFill>
                  <a:schemeClr val="tx1"/>
                </a:solidFill>
                <a:latin typeface="Arial" charset="0"/>
              </a:defRPr>
            </a:lvl6pPr>
            <a:lvl7pPr fontAlgn="base">
              <a:spcBef>
                <a:spcPct val="0"/>
              </a:spcBef>
              <a:spcAft>
                <a:spcPct val="0"/>
              </a:spcAft>
              <a:tabLst>
                <a:tab pos="1082675" algn="l"/>
              </a:tabLst>
              <a:defRPr>
                <a:solidFill>
                  <a:schemeClr val="tx1"/>
                </a:solidFill>
                <a:latin typeface="Arial" charset="0"/>
              </a:defRPr>
            </a:lvl7pPr>
            <a:lvl8pPr fontAlgn="base">
              <a:spcBef>
                <a:spcPct val="0"/>
              </a:spcBef>
              <a:spcAft>
                <a:spcPct val="0"/>
              </a:spcAft>
              <a:tabLst>
                <a:tab pos="1082675" algn="l"/>
              </a:tabLst>
              <a:defRPr>
                <a:solidFill>
                  <a:schemeClr val="tx1"/>
                </a:solidFill>
                <a:latin typeface="Arial" charset="0"/>
              </a:defRPr>
            </a:lvl8pPr>
            <a:lvl9pPr fontAlgn="base">
              <a:spcBef>
                <a:spcPct val="0"/>
              </a:spcBef>
              <a:spcAft>
                <a:spcPct val="0"/>
              </a:spcAft>
              <a:tabLst>
                <a:tab pos="1082675" algn="l"/>
              </a:tabLst>
              <a:defRPr>
                <a:solidFill>
                  <a:schemeClr val="tx1"/>
                </a:solidFill>
                <a:latin typeface="Arial" charset="0"/>
              </a:defRPr>
            </a:lvl9pPr>
          </a:lstStyle>
          <a:p>
            <a:pPr eaLnBrk="0" hangingPunct="0"/>
            <a:r>
              <a:rPr lang="fr-FR" b="1" dirty="0"/>
              <a:t>Systole ventriculaire (complexe QRS jusqu’à l’onde T), composée de deux phases :</a:t>
            </a:r>
          </a:p>
          <a:p>
            <a:pPr eaLnBrk="0" hangingPunct="0">
              <a:spcBef>
                <a:spcPts val="1200"/>
              </a:spcBef>
            </a:pPr>
            <a:r>
              <a:rPr lang="fr-FR" b="1" dirty="0">
                <a:solidFill>
                  <a:srgbClr val="0000FF"/>
                </a:solidFill>
              </a:rPr>
              <a:t>2. Phase de contraction isovolumétrique :</a:t>
            </a:r>
          </a:p>
          <a:p>
            <a:pPr marL="271463" lvl="1" indent="0" eaLnBrk="0" hangingPunct="0">
              <a:spcBef>
                <a:spcPts val="600"/>
              </a:spcBef>
            </a:pPr>
            <a:r>
              <a:rPr lang="fr-FR" sz="1600" dirty="0"/>
              <a:t>Commence avec le complexe QRS</a:t>
            </a:r>
          </a:p>
          <a:p>
            <a:pPr marL="536575" lvl="2" indent="-265113" eaLnBrk="0" hangingPunct="0">
              <a:spcBef>
                <a:spcPts val="200"/>
              </a:spcBef>
              <a:buFont typeface="Symbol" pitchFamily="18" charset="2"/>
              <a:buChar char="®"/>
              <a:tabLst/>
            </a:pPr>
            <a:r>
              <a:rPr lang="fr-FR" sz="1600" dirty="0"/>
              <a:t>Les ventricules commencent à se contracter</a:t>
            </a:r>
          </a:p>
          <a:p>
            <a:pPr marL="536575" lvl="2" indent="-265113" eaLnBrk="0" hangingPunct="0">
              <a:spcBef>
                <a:spcPts val="200"/>
              </a:spcBef>
              <a:buFont typeface="Symbol" pitchFamily="18" charset="2"/>
              <a:buChar char="®"/>
              <a:tabLst/>
            </a:pPr>
            <a:r>
              <a:rPr lang="fr-FR" sz="1600" dirty="0"/>
              <a:t>Augmentation de la pression ventriculaire </a:t>
            </a:r>
          </a:p>
          <a:p>
            <a:pPr marL="536575" lvl="2" indent="-265113" eaLnBrk="0" hangingPunct="0">
              <a:spcBef>
                <a:spcPts val="200"/>
              </a:spcBef>
              <a:buFont typeface="Symbol" pitchFamily="18" charset="2"/>
              <a:buChar char="®"/>
              <a:tabLst/>
            </a:pPr>
            <a:r>
              <a:rPr lang="fr-FR" sz="1600" dirty="0"/>
              <a:t>Fermeture des valves A-V</a:t>
            </a:r>
          </a:p>
          <a:p>
            <a:pPr marL="536575" lvl="2" indent="-265113" eaLnBrk="0" hangingPunct="0">
              <a:spcBef>
                <a:spcPts val="200"/>
              </a:spcBef>
              <a:buFont typeface="Symbol" pitchFamily="18" charset="2"/>
              <a:buChar char="®"/>
              <a:tabLst/>
            </a:pPr>
            <a:r>
              <a:rPr lang="fr-FR" sz="1600" dirty="0"/>
              <a:t>Valve de l’aorte (et tronc pulmonaire) encore fermée</a:t>
            </a:r>
          </a:p>
          <a:p>
            <a:pPr marL="536575" lvl="2" indent="-265113" eaLnBrk="0" hangingPunct="0">
              <a:spcBef>
                <a:spcPts val="200"/>
              </a:spcBef>
              <a:buFont typeface="Symbol" pitchFamily="18" charset="2"/>
              <a:buChar char="®"/>
              <a:tabLst/>
            </a:pPr>
            <a:r>
              <a:rPr lang="fr-FR" sz="1600" dirty="0"/>
              <a:t>Contraction sans changement de volume</a:t>
            </a:r>
          </a:p>
          <a:p>
            <a:pPr marL="271463" lvl="2" indent="-271463" eaLnBrk="0" hangingPunct="0">
              <a:spcBef>
                <a:spcPts val="1200"/>
              </a:spcBef>
              <a:tabLst/>
            </a:pPr>
            <a:r>
              <a:rPr lang="fr-FR" b="1" dirty="0">
                <a:solidFill>
                  <a:srgbClr val="0000FF"/>
                </a:solidFill>
              </a:rPr>
              <a:t>3. Phase d’éjection ventriculaire :</a:t>
            </a:r>
          </a:p>
          <a:p>
            <a:pPr marL="271463" lvl="1" indent="0" eaLnBrk="0" hangingPunct="0">
              <a:spcBef>
                <a:spcPts val="600"/>
              </a:spcBef>
            </a:pPr>
            <a:r>
              <a:rPr lang="fr-FR" sz="1600" dirty="0"/>
              <a:t>Pression ventriculaire </a:t>
            </a:r>
            <a:r>
              <a:rPr lang="fr-FR" sz="1600" dirty="0">
                <a:cs typeface="Arial" charset="0"/>
              </a:rPr>
              <a:t>&gt; P</a:t>
            </a:r>
            <a:r>
              <a:rPr lang="fr-FR" sz="1600" dirty="0"/>
              <a:t>ression dans l’aorte (ou tronc pulmonaire)</a:t>
            </a:r>
          </a:p>
          <a:p>
            <a:pPr marL="536575" lvl="2" indent="-265113" defTabSz="896938" eaLnBrk="0" hangingPunct="0">
              <a:spcBef>
                <a:spcPts val="200"/>
              </a:spcBef>
              <a:buFont typeface="Symbol" pitchFamily="18" charset="2"/>
              <a:buChar char="®"/>
              <a:tabLst/>
            </a:pPr>
            <a:r>
              <a:rPr lang="fr-FR" sz="1600" dirty="0"/>
              <a:t>Ouverture des valves de l’aorte et du tronc pulmonaire</a:t>
            </a:r>
          </a:p>
          <a:p>
            <a:pPr marL="536575" lvl="2" indent="-265113" defTabSz="896938" eaLnBrk="0" hangingPunct="0">
              <a:spcBef>
                <a:spcPts val="200"/>
              </a:spcBef>
              <a:buFont typeface="Symbol" pitchFamily="18" charset="2"/>
              <a:buChar char="®"/>
              <a:tabLst/>
            </a:pPr>
            <a:r>
              <a:rPr lang="fr-FR" sz="1600" dirty="0"/>
              <a:t>Phase</a:t>
            </a:r>
            <a:r>
              <a:rPr lang="fr-FR" sz="1600" b="1" dirty="0">
                <a:solidFill>
                  <a:srgbClr val="0000FF"/>
                </a:solidFill>
              </a:rPr>
              <a:t> </a:t>
            </a:r>
            <a:r>
              <a:rPr lang="fr-FR" sz="1600" b="1" dirty="0"/>
              <a:t>d’éjection ventriculaire</a:t>
            </a:r>
          </a:p>
        </p:txBody>
      </p:sp>
      <p:pic>
        <p:nvPicPr>
          <p:cNvPr id="5" name="Content Placeholder 2"/>
          <p:cNvPicPr>
            <a:picLocks noChangeAspect="1"/>
          </p:cNvPicPr>
          <p:nvPr/>
        </p:nvPicPr>
        <p:blipFill rotWithShape="1">
          <a:blip r:embed="rId3">
            <a:extLst>
              <a:ext uri="{28A0092B-C50C-407E-A947-70E740481C1C}">
                <a14:useLocalDpi xmlns:a14="http://schemas.microsoft.com/office/drawing/2010/main" val="0"/>
              </a:ext>
            </a:extLst>
          </a:blip>
          <a:srcRect l="48642" t="15353" b="4303"/>
          <a:stretch/>
        </p:blipFill>
        <p:spPr>
          <a:xfrm>
            <a:off x="5867400" y="255155"/>
            <a:ext cx="3148391" cy="6372413"/>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p:cNvSpPr txBox="1">
            <a:spLocks noChangeArrowheads="1"/>
          </p:cNvSpPr>
          <p:nvPr/>
        </p:nvSpPr>
        <p:spPr bwMode="auto">
          <a:xfrm>
            <a:off x="228600" y="204788"/>
            <a:ext cx="5181600" cy="4393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0066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tabLst>
                <a:tab pos="1082675" algn="l"/>
              </a:tabLst>
              <a:defRPr>
                <a:solidFill>
                  <a:schemeClr val="tx1"/>
                </a:solidFill>
                <a:latin typeface="Arial" charset="0"/>
              </a:defRPr>
            </a:lvl1pPr>
            <a:lvl2pPr marL="633413" indent="-355600">
              <a:tabLst>
                <a:tab pos="1082675" algn="l"/>
              </a:tabLst>
              <a:defRPr>
                <a:solidFill>
                  <a:schemeClr val="tx1"/>
                </a:solidFill>
                <a:latin typeface="Arial" charset="0"/>
              </a:defRPr>
            </a:lvl2pPr>
            <a:lvl3pPr marL="1082675" indent="-269875">
              <a:tabLst>
                <a:tab pos="1082675" algn="l"/>
              </a:tabLst>
              <a:defRPr>
                <a:solidFill>
                  <a:schemeClr val="tx1"/>
                </a:solidFill>
                <a:latin typeface="Arial" charset="0"/>
              </a:defRPr>
            </a:lvl3pPr>
            <a:lvl4pPr>
              <a:tabLst>
                <a:tab pos="1082675" algn="l"/>
              </a:tabLst>
              <a:defRPr>
                <a:solidFill>
                  <a:schemeClr val="tx1"/>
                </a:solidFill>
                <a:latin typeface="Arial" charset="0"/>
              </a:defRPr>
            </a:lvl4pPr>
            <a:lvl5pPr>
              <a:tabLst>
                <a:tab pos="1082675" algn="l"/>
              </a:tabLst>
              <a:defRPr>
                <a:solidFill>
                  <a:schemeClr val="tx1"/>
                </a:solidFill>
                <a:latin typeface="Arial" charset="0"/>
              </a:defRPr>
            </a:lvl5pPr>
            <a:lvl6pPr fontAlgn="base">
              <a:spcBef>
                <a:spcPct val="0"/>
              </a:spcBef>
              <a:spcAft>
                <a:spcPct val="0"/>
              </a:spcAft>
              <a:tabLst>
                <a:tab pos="1082675" algn="l"/>
              </a:tabLst>
              <a:defRPr>
                <a:solidFill>
                  <a:schemeClr val="tx1"/>
                </a:solidFill>
                <a:latin typeface="Arial" charset="0"/>
              </a:defRPr>
            </a:lvl6pPr>
            <a:lvl7pPr fontAlgn="base">
              <a:spcBef>
                <a:spcPct val="0"/>
              </a:spcBef>
              <a:spcAft>
                <a:spcPct val="0"/>
              </a:spcAft>
              <a:tabLst>
                <a:tab pos="1082675" algn="l"/>
              </a:tabLst>
              <a:defRPr>
                <a:solidFill>
                  <a:schemeClr val="tx1"/>
                </a:solidFill>
                <a:latin typeface="Arial" charset="0"/>
              </a:defRPr>
            </a:lvl7pPr>
            <a:lvl8pPr fontAlgn="base">
              <a:spcBef>
                <a:spcPct val="0"/>
              </a:spcBef>
              <a:spcAft>
                <a:spcPct val="0"/>
              </a:spcAft>
              <a:tabLst>
                <a:tab pos="1082675" algn="l"/>
              </a:tabLst>
              <a:defRPr>
                <a:solidFill>
                  <a:schemeClr val="tx1"/>
                </a:solidFill>
                <a:latin typeface="Arial" charset="0"/>
              </a:defRPr>
            </a:lvl8pPr>
            <a:lvl9pPr fontAlgn="base">
              <a:spcBef>
                <a:spcPct val="0"/>
              </a:spcBef>
              <a:spcAft>
                <a:spcPct val="0"/>
              </a:spcAft>
              <a:tabLst>
                <a:tab pos="1082675" algn="l"/>
              </a:tabLst>
              <a:defRPr>
                <a:solidFill>
                  <a:schemeClr val="tx1"/>
                </a:solidFill>
                <a:latin typeface="Arial" charset="0"/>
              </a:defRPr>
            </a:lvl9pPr>
          </a:lstStyle>
          <a:p>
            <a:pPr eaLnBrk="0" hangingPunct="0">
              <a:spcBef>
                <a:spcPct val="25000"/>
              </a:spcBef>
            </a:pPr>
            <a:r>
              <a:rPr lang="fr-FR" b="1" dirty="0"/>
              <a:t>Diastole ventriculaire (fin de l’onde T jusqu’à QRS), composée de deux phases :</a:t>
            </a:r>
          </a:p>
          <a:p>
            <a:pPr marL="271463" indent="-271463" eaLnBrk="0" hangingPunct="0">
              <a:spcBef>
                <a:spcPts val="1200"/>
              </a:spcBef>
            </a:pPr>
            <a:r>
              <a:rPr lang="fr-FR" b="1" dirty="0">
                <a:solidFill>
                  <a:srgbClr val="0000FF"/>
                </a:solidFill>
              </a:rPr>
              <a:t>4.	Phase de relaxation isovolumétrique :</a:t>
            </a:r>
            <a:endParaRPr lang="fr-FR" dirty="0"/>
          </a:p>
          <a:p>
            <a:pPr marL="536575" lvl="1" indent="-265113" eaLnBrk="0" hangingPunct="0">
              <a:spcBef>
                <a:spcPts val="600"/>
              </a:spcBef>
              <a:buFont typeface="Symbol" pitchFamily="18" charset="2"/>
              <a:buChar char="®"/>
            </a:pPr>
            <a:r>
              <a:rPr lang="fr-FR" sz="1600" dirty="0"/>
              <a:t>Les ventricules se relâchent </a:t>
            </a:r>
            <a:r>
              <a:rPr lang="fr-FR" sz="1600" dirty="0">
                <a:sym typeface="Symbol" pitchFamily="18" charset="2"/>
              </a:rPr>
              <a:t></a:t>
            </a:r>
            <a:r>
              <a:rPr lang="fr-FR" sz="1600" dirty="0"/>
              <a:t> La pression diminue rapidement </a:t>
            </a:r>
            <a:r>
              <a:rPr lang="fr-FR" sz="1600" dirty="0">
                <a:sym typeface="Symbol" pitchFamily="18" charset="2"/>
              </a:rPr>
              <a:t></a:t>
            </a:r>
            <a:r>
              <a:rPr lang="fr-FR" sz="1600" dirty="0"/>
              <a:t> Reflux du sang  vers les valves de l’aorte et du tronc pulmonaire</a:t>
            </a:r>
          </a:p>
          <a:p>
            <a:pPr marL="536575" lvl="1" indent="-265113" eaLnBrk="0" hangingPunct="0">
              <a:spcBef>
                <a:spcPts val="300"/>
              </a:spcBef>
              <a:buFont typeface="Symbol" pitchFamily="18" charset="2"/>
              <a:buChar char="®"/>
            </a:pPr>
            <a:r>
              <a:rPr lang="fr-FR" sz="1600" dirty="0"/>
              <a:t>Fermeture des valves (</a:t>
            </a:r>
            <a:r>
              <a:rPr lang="fr-FR" sz="1600" b="1" i="1" dirty="0"/>
              <a:t>incisure catacrote</a:t>
            </a:r>
            <a:r>
              <a:rPr lang="fr-FR" sz="1600" b="1" dirty="0"/>
              <a:t> </a:t>
            </a:r>
            <a:r>
              <a:rPr lang="fr-FR" sz="1600" dirty="0"/>
              <a:t>due à un rebond du sang)</a:t>
            </a:r>
          </a:p>
          <a:p>
            <a:pPr marL="536575" lvl="1" indent="-265113" eaLnBrk="0" hangingPunct="0">
              <a:spcBef>
                <a:spcPts val="300"/>
              </a:spcBef>
              <a:buFont typeface="Symbol" pitchFamily="18" charset="2"/>
              <a:buChar char="®"/>
            </a:pPr>
            <a:r>
              <a:rPr lang="fr-FR" sz="1600" dirty="0"/>
              <a:t>Valves A-V encore fermées</a:t>
            </a:r>
          </a:p>
          <a:p>
            <a:pPr marL="536575" lvl="1" indent="-265113" eaLnBrk="0" hangingPunct="0">
              <a:spcBef>
                <a:spcPts val="300"/>
              </a:spcBef>
              <a:buFont typeface="Symbol" pitchFamily="18" charset="2"/>
              <a:buChar char="®"/>
            </a:pPr>
            <a:r>
              <a:rPr lang="fr-FR" sz="1600" dirty="0"/>
              <a:t>Relaxation sans changement de volume</a:t>
            </a:r>
          </a:p>
          <a:p>
            <a:pPr marL="271463" indent="-271463" eaLnBrk="0" hangingPunct="0">
              <a:spcBef>
                <a:spcPts val="1800"/>
              </a:spcBef>
            </a:pPr>
            <a:r>
              <a:rPr lang="fr-FR" b="1" dirty="0">
                <a:solidFill>
                  <a:srgbClr val="0000FF"/>
                </a:solidFill>
              </a:rPr>
              <a:t>1.	Phase de remplissage ventriculaire :</a:t>
            </a:r>
          </a:p>
          <a:p>
            <a:pPr marL="271463" eaLnBrk="0" hangingPunct="0">
              <a:spcBef>
                <a:spcPts val="600"/>
              </a:spcBef>
            </a:pPr>
            <a:r>
              <a:rPr lang="fr-FR" sz="1600" dirty="0"/>
              <a:t>Pression auriculaire &gt; Pression ventriculaire</a:t>
            </a:r>
          </a:p>
          <a:p>
            <a:pPr marL="536575" lvl="1" indent="-265113" eaLnBrk="0" hangingPunct="0">
              <a:spcBef>
                <a:spcPts val="300"/>
              </a:spcBef>
              <a:buFont typeface="Symbol" panose="05050102010706020507" pitchFamily="18" charset="2"/>
              <a:buChar char="®"/>
            </a:pPr>
            <a:r>
              <a:rPr lang="fr-FR" sz="1600" dirty="0"/>
              <a:t>Ouverture des valves auriculo-ventriculaires </a:t>
            </a:r>
          </a:p>
          <a:p>
            <a:pPr marL="536575" lvl="1" indent="-265113" eaLnBrk="0" hangingPunct="0">
              <a:spcBef>
                <a:spcPts val="300"/>
              </a:spcBef>
              <a:buFont typeface="Symbol" panose="05050102010706020507" pitchFamily="18" charset="2"/>
              <a:buChar char="®"/>
            </a:pPr>
            <a:r>
              <a:rPr lang="fr-FR" sz="1600" dirty="0">
                <a:sym typeface="Symbol" pitchFamily="18" charset="2"/>
              </a:rPr>
              <a:t>Début du remplissage ventriculaire</a:t>
            </a:r>
          </a:p>
        </p:txBody>
      </p:sp>
      <p:pic>
        <p:nvPicPr>
          <p:cNvPr id="4" name="Content Placeholder 2">
            <a:extLst>
              <a:ext uri="{FF2B5EF4-FFF2-40B4-BE49-F238E27FC236}">
                <a16:creationId xmlns:a16="http://schemas.microsoft.com/office/drawing/2014/main" id="{652DF0AD-2ED8-4A60-9186-D7B36C1DAAEB}"/>
              </a:ext>
            </a:extLst>
          </p:cNvPr>
          <p:cNvPicPr>
            <a:picLocks noChangeAspect="1"/>
          </p:cNvPicPr>
          <p:nvPr/>
        </p:nvPicPr>
        <p:blipFill rotWithShape="1">
          <a:blip r:embed="rId3">
            <a:extLst>
              <a:ext uri="{28A0092B-C50C-407E-A947-70E740481C1C}">
                <a14:useLocalDpi xmlns:a14="http://schemas.microsoft.com/office/drawing/2010/main" val="0"/>
              </a:ext>
            </a:extLst>
          </a:blip>
          <a:srcRect l="48642" t="15353" b="4303"/>
          <a:stretch/>
        </p:blipFill>
        <p:spPr>
          <a:xfrm>
            <a:off x="5867400" y="255155"/>
            <a:ext cx="3148391" cy="6372413"/>
          </a:xfrm>
          <a:prstGeom prst="rect">
            <a:avLst/>
          </a:prstGeom>
        </p:spPr>
      </p:pic>
    </p:spTree>
    <p:extLst>
      <p:ext uri="{BB962C8B-B14F-4D97-AF65-F5344CB8AC3E}">
        <p14:creationId xmlns:p14="http://schemas.microsoft.com/office/powerpoint/2010/main" val="24904227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838200" y="6188819"/>
            <a:ext cx="7790112" cy="307777"/>
          </a:xfrm>
          <a:prstGeom prst="rect">
            <a:avLst/>
          </a:prstGeom>
          <a:noFill/>
          <a:ln>
            <a:solidFill>
              <a:srgbClr val="FF0000"/>
            </a:solidFill>
          </a:ln>
        </p:spPr>
        <p:txBody>
          <a:bodyPr wrap="square" rtlCol="0">
            <a:spAutoFit/>
          </a:bodyPr>
          <a:lstStyle/>
          <a:p>
            <a:pPr marL="0" lvl="2" eaLnBrk="0" hangingPunct="0">
              <a:spcBef>
                <a:spcPct val="25000"/>
              </a:spcBef>
            </a:pPr>
            <a:r>
              <a:rPr lang="fr-FR" sz="1400" dirty="0">
                <a:solidFill>
                  <a:srgbClr val="FF0000"/>
                </a:solidFill>
              </a:rPr>
              <a:t>Quelles sont les valeurs des pressions et des volumes ventriculaires pour le côté </a:t>
            </a:r>
            <a:r>
              <a:rPr lang="fr-FR" sz="1400" u="sng" dirty="0">
                <a:solidFill>
                  <a:srgbClr val="FF0000"/>
                </a:solidFill>
              </a:rPr>
              <a:t>droit</a:t>
            </a:r>
            <a:r>
              <a:rPr lang="fr-FR" sz="1400" dirty="0">
                <a:solidFill>
                  <a:srgbClr val="FF0000"/>
                </a:solidFill>
              </a:rPr>
              <a:t> du cœur?</a:t>
            </a:r>
          </a:p>
        </p:txBody>
      </p:sp>
      <p:grpSp>
        <p:nvGrpSpPr>
          <p:cNvPr id="3" name="Group 2"/>
          <p:cNvGrpSpPr/>
          <p:nvPr/>
        </p:nvGrpSpPr>
        <p:grpSpPr>
          <a:xfrm>
            <a:off x="1889728" y="228600"/>
            <a:ext cx="7254272" cy="5893752"/>
            <a:chOff x="1798428" y="456806"/>
            <a:chExt cx="7254272" cy="5893752"/>
          </a:xfrm>
        </p:grpSpPr>
        <p:pic>
          <p:nvPicPr>
            <p:cNvPr id="9" name="Picture 4" descr="http://cw2.erpi.com/cw/marieb/userfiles/22_Fig_18_20_p_789.jpg"/>
            <p:cNvPicPr>
              <a:picLocks noChangeAspect="1" noChangeArrowheads="1"/>
            </p:cNvPicPr>
            <p:nvPr/>
          </p:nvPicPr>
          <p:blipFill rotWithShape="1">
            <a:blip r:embed="rId3" cstate="print"/>
            <a:srcRect l="2124" t="2268" r="16562" b="38929"/>
            <a:stretch/>
          </p:blipFill>
          <p:spPr bwMode="auto">
            <a:xfrm>
              <a:off x="1798428" y="456806"/>
              <a:ext cx="7254272" cy="5893752"/>
            </a:xfrm>
            <a:prstGeom prst="rect">
              <a:avLst/>
            </a:prstGeom>
            <a:noFill/>
          </p:spPr>
        </p:pic>
        <p:sp>
          <p:nvSpPr>
            <p:cNvPr id="7" name="Oval 6"/>
            <p:cNvSpPr/>
            <p:nvPr/>
          </p:nvSpPr>
          <p:spPr>
            <a:xfrm>
              <a:off x="3168000" y="1116000"/>
              <a:ext cx="1008000" cy="228600"/>
            </a:xfrm>
            <a:prstGeom prst="ellipse">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
          <p:nvSpPr>
            <p:cNvPr id="2" name="TextBox 1"/>
            <p:cNvSpPr txBox="1"/>
            <p:nvPr/>
          </p:nvSpPr>
          <p:spPr>
            <a:xfrm>
              <a:off x="5334000" y="6181200"/>
              <a:ext cx="152400" cy="126000"/>
            </a:xfrm>
            <a:prstGeom prst="rect">
              <a:avLst/>
            </a:prstGeom>
            <a:solidFill>
              <a:schemeClr val="bg1"/>
            </a:solidFill>
          </p:spPr>
          <p:txBody>
            <a:bodyPr wrap="square" lIns="0" tIns="0" rIns="0" bIns="0" rtlCol="0">
              <a:spAutoFit/>
            </a:bodyPr>
            <a:lstStyle/>
            <a:p>
              <a:pPr algn="ctr">
                <a:lnSpc>
                  <a:spcPct val="80000"/>
                </a:lnSpc>
              </a:pPr>
              <a:r>
                <a:rPr lang="fr-CA" sz="1100" b="1" dirty="0">
                  <a:latin typeface="+mn-lt"/>
                  <a:cs typeface="Calibri" panose="020F0502020204030204" pitchFamily="34" charset="0"/>
                </a:rPr>
                <a:t>2</a:t>
              </a:r>
              <a:endParaRPr lang="en-US" sz="1100" b="1" dirty="0">
                <a:latin typeface="+mn-lt"/>
                <a:cs typeface="Calibri" panose="020F0502020204030204" pitchFamily="34" charset="0"/>
              </a:endParaRPr>
            </a:p>
          </p:txBody>
        </p:sp>
        <p:sp>
          <p:nvSpPr>
            <p:cNvPr id="10" name="TextBox 9"/>
            <p:cNvSpPr txBox="1"/>
            <p:nvPr/>
          </p:nvSpPr>
          <p:spPr>
            <a:xfrm>
              <a:off x="5943600" y="6181200"/>
              <a:ext cx="228600" cy="126000"/>
            </a:xfrm>
            <a:prstGeom prst="rect">
              <a:avLst/>
            </a:prstGeom>
            <a:solidFill>
              <a:schemeClr val="bg1"/>
            </a:solidFill>
          </p:spPr>
          <p:txBody>
            <a:bodyPr wrap="square" lIns="0" tIns="0" rIns="0" bIns="0" rtlCol="0">
              <a:spAutoFit/>
            </a:bodyPr>
            <a:lstStyle/>
            <a:p>
              <a:pPr algn="ctr">
                <a:lnSpc>
                  <a:spcPct val="80000"/>
                </a:lnSpc>
              </a:pPr>
              <a:r>
                <a:rPr lang="fr-CA" sz="1100" b="1" dirty="0">
                  <a:latin typeface="+mn-lt"/>
                  <a:cs typeface="Calibri" panose="020F0502020204030204" pitchFamily="34" charset="0"/>
                </a:rPr>
                <a:t>3</a:t>
              </a:r>
              <a:endParaRPr lang="en-US" sz="1100" b="1" dirty="0">
                <a:latin typeface="+mn-lt"/>
                <a:cs typeface="Calibri" panose="020F0502020204030204" pitchFamily="34" charset="0"/>
              </a:endParaRPr>
            </a:p>
          </p:txBody>
        </p:sp>
        <p:sp>
          <p:nvSpPr>
            <p:cNvPr id="11" name="TextBox 10"/>
            <p:cNvSpPr txBox="1"/>
            <p:nvPr/>
          </p:nvSpPr>
          <p:spPr>
            <a:xfrm>
              <a:off x="6679534" y="6181200"/>
              <a:ext cx="152400" cy="126000"/>
            </a:xfrm>
            <a:prstGeom prst="rect">
              <a:avLst/>
            </a:prstGeom>
            <a:solidFill>
              <a:schemeClr val="bg1"/>
            </a:solidFill>
          </p:spPr>
          <p:txBody>
            <a:bodyPr wrap="square" lIns="0" tIns="0" rIns="0" bIns="0" rtlCol="0">
              <a:spAutoFit/>
            </a:bodyPr>
            <a:lstStyle/>
            <a:p>
              <a:pPr algn="ctr">
                <a:lnSpc>
                  <a:spcPct val="80000"/>
                </a:lnSpc>
              </a:pPr>
              <a:r>
                <a:rPr lang="fr-CA" sz="1100" b="1" dirty="0">
                  <a:latin typeface="+mn-lt"/>
                  <a:cs typeface="Calibri" panose="020F0502020204030204" pitchFamily="34" charset="0"/>
                </a:rPr>
                <a:t>4</a:t>
              </a:r>
              <a:endParaRPr lang="en-US" sz="1100" b="1" dirty="0">
                <a:latin typeface="+mn-lt"/>
                <a:cs typeface="Calibri" panose="020F0502020204030204" pitchFamily="34" charset="0"/>
              </a:endParaRPr>
            </a:p>
          </p:txBody>
        </p:sp>
      </p:grpSp>
      <p:sp>
        <p:nvSpPr>
          <p:cNvPr id="31747" name="Text Box 3" descr="Blue tissue paper"/>
          <p:cNvSpPr txBox="1">
            <a:spLocks noChangeArrowheads="1"/>
          </p:cNvSpPr>
          <p:nvPr/>
        </p:nvSpPr>
        <p:spPr bwMode="auto">
          <a:xfrm>
            <a:off x="216000" y="162133"/>
            <a:ext cx="2286000" cy="396875"/>
          </a:xfrm>
          <a:prstGeom prst="rect">
            <a:avLst/>
          </a:prstGeom>
          <a:noFill/>
          <a:ln>
            <a:noFill/>
          </a:ln>
          <a:effectLst/>
          <a:extLst>
            <a:ext uri="{909E8E84-426E-40DD-AFC4-6F175D3DCCD1}">
              <a14:hiddenFill xmlns:a14="http://schemas.microsoft.com/office/drawing/2010/main">
                <a:blipFill dpi="0" rotWithShape="0">
                  <a:blip r:embed="rId4"/>
                  <a:srcRect/>
                  <a:tile tx="0" ty="0" sx="100000" sy="100000" flip="none" algn="tl"/>
                </a:blipFill>
              </a14:hiddenFill>
            </a:ext>
            <a:ext uri="{91240B29-F687-4F45-9708-019B960494DF}">
              <a14:hiddenLine xmlns:a14="http://schemas.microsoft.com/office/drawing/2010/main" w="38100">
                <a:solidFill>
                  <a:srgbClr val="0099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6213" indent="-176213">
              <a:defRPr>
                <a:solidFill>
                  <a:schemeClr val="tx1"/>
                </a:solidFill>
                <a:latin typeface="Arial" charset="0"/>
              </a:defRPr>
            </a:lvl1pPr>
            <a:lvl2pPr marL="1079500">
              <a:defRPr>
                <a:solidFill>
                  <a:schemeClr val="tx1"/>
                </a:solidFill>
                <a:latin typeface="Arial" charset="0"/>
              </a:defRPr>
            </a:lvl2pPr>
            <a:lvl3pPr marL="1258888">
              <a:defRPr>
                <a:solidFill>
                  <a:schemeClr val="tx1"/>
                </a:solidFill>
                <a:latin typeface="Arial" charset="0"/>
              </a:defRPr>
            </a:lvl3pPr>
            <a:lvl4pPr marL="1438275">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eaLnBrk="0" hangingPunct="0">
              <a:spcBef>
                <a:spcPct val="50000"/>
              </a:spcBef>
            </a:pPr>
            <a:r>
              <a:rPr lang="fr-FR" sz="2000" b="1" u="sng" dirty="0"/>
              <a:t>Bruits du cœur</a:t>
            </a:r>
            <a:endParaRPr lang="fr-FR" sz="2000" b="1" i="1" u="sng" dirty="0"/>
          </a:p>
        </p:txBody>
      </p:sp>
      <p:sp>
        <p:nvSpPr>
          <p:cNvPr id="31753" name="Text Box 9"/>
          <p:cNvSpPr txBox="1">
            <a:spLocks noChangeArrowheads="1"/>
          </p:cNvSpPr>
          <p:nvPr/>
        </p:nvSpPr>
        <p:spPr bwMode="auto">
          <a:xfrm>
            <a:off x="218090" y="542345"/>
            <a:ext cx="2514600" cy="14388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6213" indent="-176213">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a:spcBef>
                <a:spcPts val="600"/>
              </a:spcBef>
              <a:buSzPct val="80000"/>
            </a:pPr>
            <a:r>
              <a:rPr lang="fr-FR" sz="1600" b="1" dirty="0"/>
              <a:t>1</a:t>
            </a:r>
            <a:r>
              <a:rPr lang="fr-FR" sz="1600" b="1" baseline="30000" dirty="0"/>
              <a:t>er</a:t>
            </a:r>
            <a:r>
              <a:rPr lang="fr-FR" sz="1600" b="1" dirty="0"/>
              <a:t> bruit :</a:t>
            </a:r>
            <a:r>
              <a:rPr lang="fr-FR" sz="1600" dirty="0"/>
              <a:t> fermeture des valves A.-V.</a:t>
            </a:r>
          </a:p>
          <a:p>
            <a:pPr marL="0" indent="0">
              <a:spcBef>
                <a:spcPts val="900"/>
              </a:spcBef>
              <a:buSzPct val="80000"/>
            </a:pPr>
            <a:r>
              <a:rPr lang="fr-FR" sz="1600" b="1" dirty="0"/>
              <a:t>2</a:t>
            </a:r>
            <a:r>
              <a:rPr lang="fr-FR" sz="1600" b="1" baseline="30000" dirty="0"/>
              <a:t>ème</a:t>
            </a:r>
            <a:r>
              <a:rPr lang="fr-FR" sz="1600" b="1" dirty="0"/>
              <a:t> bruit :</a:t>
            </a:r>
            <a:r>
              <a:rPr lang="fr-FR" sz="1600" dirty="0"/>
              <a:t> fermeture des valves de l’aorte et du tronc pulmonaire</a:t>
            </a:r>
          </a:p>
        </p:txBody>
      </p:sp>
      <p:sp>
        <p:nvSpPr>
          <p:cNvPr id="31754" name="Text Box 10" descr="Blue tissue paper"/>
          <p:cNvSpPr txBox="1">
            <a:spLocks noChangeArrowheads="1"/>
          </p:cNvSpPr>
          <p:nvPr/>
        </p:nvSpPr>
        <p:spPr bwMode="auto">
          <a:xfrm>
            <a:off x="164306" y="2310519"/>
            <a:ext cx="3276600" cy="396875"/>
          </a:xfrm>
          <a:prstGeom prst="rect">
            <a:avLst/>
          </a:prstGeom>
          <a:noFill/>
          <a:ln>
            <a:noFill/>
          </a:ln>
          <a:effectLst/>
          <a:extLst>
            <a:ext uri="{909E8E84-426E-40DD-AFC4-6F175D3DCCD1}">
              <a14:hiddenFill xmlns:a14="http://schemas.microsoft.com/office/drawing/2010/main">
                <a:blipFill dpi="0" rotWithShape="0">
                  <a:blip r:embed="rId4"/>
                  <a:srcRect/>
                  <a:tile tx="0" ty="0" sx="100000" sy="100000" flip="none" algn="tl"/>
                </a:blipFill>
              </a14:hiddenFill>
            </a:ext>
            <a:ext uri="{91240B29-F687-4F45-9708-019B960494DF}">
              <a14:hiddenLine xmlns:a14="http://schemas.microsoft.com/office/drawing/2010/main" w="38100">
                <a:solidFill>
                  <a:srgbClr val="0099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6213" indent="-176213">
              <a:defRPr>
                <a:solidFill>
                  <a:schemeClr val="tx1"/>
                </a:solidFill>
                <a:latin typeface="Arial" charset="0"/>
              </a:defRPr>
            </a:lvl1pPr>
            <a:lvl2pPr marL="1079500">
              <a:defRPr>
                <a:solidFill>
                  <a:schemeClr val="tx1"/>
                </a:solidFill>
                <a:latin typeface="Arial" charset="0"/>
              </a:defRPr>
            </a:lvl2pPr>
            <a:lvl3pPr marL="1258888">
              <a:defRPr>
                <a:solidFill>
                  <a:schemeClr val="tx1"/>
                </a:solidFill>
                <a:latin typeface="Arial" charset="0"/>
              </a:defRPr>
            </a:lvl3pPr>
            <a:lvl4pPr marL="1438275">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eaLnBrk="0" hangingPunct="0">
              <a:spcBef>
                <a:spcPct val="50000"/>
              </a:spcBef>
            </a:pPr>
            <a:r>
              <a:rPr lang="fr-FR" sz="2000" b="1" u="sng" dirty="0"/>
              <a:t>Volumes ventriculaires</a:t>
            </a:r>
            <a:endParaRPr lang="fr-FR" sz="2000" b="1" i="1" u="sng" dirty="0"/>
          </a:p>
        </p:txBody>
      </p:sp>
      <p:sp>
        <p:nvSpPr>
          <p:cNvPr id="31755" name="Text Box 11"/>
          <p:cNvSpPr txBox="1">
            <a:spLocks noChangeArrowheads="1"/>
          </p:cNvSpPr>
          <p:nvPr/>
        </p:nvSpPr>
        <p:spPr bwMode="auto">
          <a:xfrm>
            <a:off x="184752" y="2746374"/>
            <a:ext cx="3276600"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6213" indent="-176213">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buSzPct val="80000"/>
              <a:buFont typeface="Wingdings" pitchFamily="2" charset="2"/>
              <a:buChar char="§"/>
            </a:pPr>
            <a:r>
              <a:rPr lang="fr-FR" sz="1600" b="1" dirty="0"/>
              <a:t>Volume télédiastolique (VTD) </a:t>
            </a:r>
            <a:r>
              <a:rPr lang="fr-FR" sz="1600" dirty="0"/>
              <a:t>Volume à la fin de la diastole</a:t>
            </a:r>
          </a:p>
          <a:p>
            <a:pPr>
              <a:buSzPct val="80000"/>
            </a:pPr>
            <a:r>
              <a:rPr lang="fr-FR" sz="1600" dirty="0"/>
              <a:t>	(</a:t>
            </a:r>
            <a:r>
              <a:rPr lang="fr-FR" sz="1600" dirty="0">
                <a:cs typeface="Arial" charset="0"/>
              </a:rPr>
              <a:t>≈ 120 ml)</a:t>
            </a:r>
            <a:endParaRPr lang="fr-FR" sz="1600" b="1" dirty="0">
              <a:cs typeface="Arial" charset="0"/>
            </a:endParaRPr>
          </a:p>
          <a:p>
            <a:pPr>
              <a:spcBef>
                <a:spcPct val="40000"/>
              </a:spcBef>
              <a:buSzPct val="80000"/>
              <a:buFont typeface="Wingdings" pitchFamily="2" charset="2"/>
              <a:buChar char="§"/>
            </a:pPr>
            <a:r>
              <a:rPr lang="fr-FR" sz="1600" b="1" dirty="0"/>
              <a:t>Volume télésystolique (VTS)</a:t>
            </a:r>
            <a:r>
              <a:rPr lang="fr-FR" b="1" dirty="0"/>
              <a:t> </a:t>
            </a:r>
            <a:r>
              <a:rPr lang="fr-FR" sz="1600" dirty="0"/>
              <a:t>Volume à la fin de la systole</a:t>
            </a:r>
          </a:p>
          <a:p>
            <a:pPr>
              <a:spcBef>
                <a:spcPts val="0"/>
              </a:spcBef>
              <a:buSzPct val="80000"/>
            </a:pPr>
            <a:r>
              <a:rPr lang="fr-FR" sz="1600" dirty="0"/>
              <a:t>	(≈ 50 ml)</a:t>
            </a:r>
          </a:p>
          <a:p>
            <a:pPr>
              <a:spcBef>
                <a:spcPct val="40000"/>
              </a:spcBef>
              <a:buSzPct val="80000"/>
              <a:buFont typeface="Wingdings" pitchFamily="2" charset="2"/>
              <a:buChar char="§"/>
            </a:pPr>
            <a:r>
              <a:rPr lang="fr-FR" sz="1600" b="1" dirty="0"/>
              <a:t>Volume systolique (VS)</a:t>
            </a:r>
          </a:p>
          <a:p>
            <a:pPr>
              <a:spcBef>
                <a:spcPts val="0"/>
              </a:spcBef>
              <a:buSzPct val="80000"/>
            </a:pPr>
            <a:r>
              <a:rPr lang="fr-FR" sz="1600" b="1" dirty="0"/>
              <a:t>	</a:t>
            </a:r>
            <a:r>
              <a:rPr lang="fr-FR" sz="1600" dirty="0"/>
              <a:t>Volume de sang éjecté</a:t>
            </a:r>
          </a:p>
          <a:p>
            <a:pPr>
              <a:spcBef>
                <a:spcPts val="0"/>
              </a:spcBef>
            </a:pPr>
            <a:r>
              <a:rPr lang="fr-FR" sz="1600" dirty="0"/>
              <a:t>	</a:t>
            </a:r>
            <a:r>
              <a:rPr lang="fr-FR" sz="1600" b="1" dirty="0"/>
              <a:t>VS = VTD </a:t>
            </a:r>
            <a:r>
              <a:rPr lang="fr-FR" sz="2000" b="1" dirty="0"/>
              <a:t>˗</a:t>
            </a:r>
            <a:r>
              <a:rPr lang="fr-FR" sz="1600" b="1" dirty="0"/>
              <a:t> VTS</a:t>
            </a:r>
            <a:endParaRPr lang="fr-FR" sz="1600" dirty="0"/>
          </a:p>
          <a:p>
            <a:r>
              <a:rPr lang="fr-FR" sz="1600" dirty="0"/>
              <a:t>	(≈ 120 − 50 = 70 ml)</a:t>
            </a:r>
          </a:p>
        </p:txBody>
      </p:sp>
      <p:sp>
        <p:nvSpPr>
          <p:cNvPr id="13" name="Oval 12">
            <a:extLst>
              <a:ext uri="{FF2B5EF4-FFF2-40B4-BE49-F238E27FC236}">
                <a16:creationId xmlns:a16="http://schemas.microsoft.com/office/drawing/2014/main" id="{2DCFEB8B-93CC-4DF4-9375-53075FEAD36B}"/>
              </a:ext>
            </a:extLst>
          </p:cNvPr>
          <p:cNvSpPr/>
          <p:nvPr/>
        </p:nvSpPr>
        <p:spPr>
          <a:xfrm rot="16200000">
            <a:off x="3492000" y="4267200"/>
            <a:ext cx="838200" cy="533400"/>
          </a:xfrm>
          <a:prstGeom prst="ellipse">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6" name="Text Box 8"/>
          <p:cNvSpPr txBox="1">
            <a:spLocks noChangeArrowheads="1"/>
          </p:cNvSpPr>
          <p:nvPr/>
        </p:nvSpPr>
        <p:spPr bwMode="auto">
          <a:xfrm>
            <a:off x="228600" y="304800"/>
            <a:ext cx="8763000" cy="11336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0033C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0">
            <a:spAutoFit/>
          </a:bodyPr>
          <a:lstStyle>
            <a:lvl1pPr marL="811213" indent="-811213">
              <a:defRPr>
                <a:solidFill>
                  <a:schemeClr val="tx1"/>
                </a:solidFill>
                <a:latin typeface="Arial" charset="0"/>
              </a:defRPr>
            </a:lvl1pPr>
            <a:lvl2pPr marL="1333500" indent="-342900">
              <a:defRPr>
                <a:solidFill>
                  <a:schemeClr val="tx1"/>
                </a:solidFill>
                <a:latin typeface="Arial" charset="0"/>
              </a:defRPr>
            </a:lvl2pPr>
            <a:lvl3pPr marL="1855788" indent="-342900">
              <a:defRPr>
                <a:solidFill>
                  <a:schemeClr val="tx1"/>
                </a:solidFill>
                <a:latin typeface="Arial" charset="0"/>
              </a:defRPr>
            </a:lvl3pPr>
            <a:lvl4pPr marL="2378075" indent="-342900">
              <a:defRPr>
                <a:solidFill>
                  <a:schemeClr val="tx1"/>
                </a:solidFill>
                <a:latin typeface="Arial" charset="0"/>
              </a:defRPr>
            </a:lvl4pPr>
            <a:lvl5pPr marL="2900363" indent="-342900">
              <a:defRPr>
                <a:solidFill>
                  <a:schemeClr val="tx1"/>
                </a:solidFill>
                <a:latin typeface="Arial" charset="0"/>
              </a:defRPr>
            </a:lvl5pPr>
            <a:lvl6pPr marL="3357563" indent="-342900" fontAlgn="base">
              <a:spcBef>
                <a:spcPct val="0"/>
              </a:spcBef>
              <a:spcAft>
                <a:spcPct val="0"/>
              </a:spcAft>
              <a:defRPr>
                <a:solidFill>
                  <a:schemeClr val="tx1"/>
                </a:solidFill>
                <a:latin typeface="Arial" charset="0"/>
              </a:defRPr>
            </a:lvl6pPr>
            <a:lvl7pPr marL="3814763" indent="-342900" fontAlgn="base">
              <a:spcBef>
                <a:spcPct val="0"/>
              </a:spcBef>
              <a:spcAft>
                <a:spcPct val="0"/>
              </a:spcAft>
              <a:defRPr>
                <a:solidFill>
                  <a:schemeClr val="tx1"/>
                </a:solidFill>
                <a:latin typeface="Arial" charset="0"/>
              </a:defRPr>
            </a:lvl7pPr>
            <a:lvl8pPr marL="4271963" indent="-342900" fontAlgn="base">
              <a:spcBef>
                <a:spcPct val="0"/>
              </a:spcBef>
              <a:spcAft>
                <a:spcPct val="0"/>
              </a:spcAft>
              <a:defRPr>
                <a:solidFill>
                  <a:schemeClr val="tx1"/>
                </a:solidFill>
                <a:latin typeface="Arial" charset="0"/>
              </a:defRPr>
            </a:lvl8pPr>
            <a:lvl9pPr marL="4729163" indent="-342900" fontAlgn="base">
              <a:spcBef>
                <a:spcPct val="0"/>
              </a:spcBef>
              <a:spcAft>
                <a:spcPct val="0"/>
              </a:spcAft>
              <a:defRPr>
                <a:solidFill>
                  <a:schemeClr val="tx1"/>
                </a:solidFill>
                <a:latin typeface="Arial" charset="0"/>
              </a:defRPr>
            </a:lvl9pPr>
          </a:lstStyle>
          <a:p>
            <a:pPr marL="896938" indent="-896938" eaLnBrk="0" hangingPunct="0"/>
            <a:r>
              <a:rPr lang="en-US" sz="2200" b="1" dirty="0">
                <a:solidFill>
                  <a:srgbClr val="0000FF"/>
                </a:solidFill>
              </a:rPr>
              <a:t>6.2.11	</a:t>
            </a:r>
            <a:r>
              <a:rPr lang="fr-FR" sz="2200" b="1" dirty="0">
                <a:solidFill>
                  <a:srgbClr val="0000FF"/>
                </a:solidFill>
              </a:rPr>
              <a:t>Définir débit cardiaque et sa relation avec la fréquence cardiaque et le volume systolique</a:t>
            </a:r>
          </a:p>
          <a:p>
            <a:pPr marL="0" indent="0" eaLnBrk="0" hangingPunct="0">
              <a:spcBef>
                <a:spcPts val="800"/>
              </a:spcBef>
            </a:pPr>
            <a:r>
              <a:rPr lang="fr-FR" sz="2000" b="1" i="1" dirty="0"/>
              <a:t>   Débit cardiaque = quantité de sang éjecté par </a:t>
            </a:r>
            <a:r>
              <a:rPr lang="fr-FR" sz="2000" b="1" i="1" u="sng" dirty="0"/>
              <a:t>chaque</a:t>
            </a:r>
            <a:r>
              <a:rPr lang="fr-FR" sz="2000" b="1" i="1" dirty="0"/>
              <a:t> ventricule / min</a:t>
            </a:r>
            <a:endParaRPr lang="fr-FR" sz="2000" i="1" dirty="0"/>
          </a:p>
        </p:txBody>
      </p:sp>
      <p:sp>
        <p:nvSpPr>
          <p:cNvPr id="32777" name="Text Box 9" descr="Blue tissue paper"/>
          <p:cNvSpPr txBox="1">
            <a:spLocks noChangeArrowheads="1"/>
          </p:cNvSpPr>
          <p:nvPr/>
        </p:nvSpPr>
        <p:spPr bwMode="auto">
          <a:xfrm>
            <a:off x="914400" y="1600200"/>
            <a:ext cx="7315200" cy="1352550"/>
          </a:xfrm>
          <a:prstGeom prst="rect">
            <a:avLst/>
          </a:prstGeom>
          <a:blipFill dpi="0" rotWithShape="0">
            <a:blip r:embed="rId3" cstate="print"/>
            <a:srcRect/>
            <a:tile tx="0" ty="0" sx="100000" sy="100000" flip="none" algn="tl"/>
          </a:blipFill>
          <a:ln w="12700">
            <a:solidFill>
              <a:srgbClr val="0033CC"/>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tIns="82800">
            <a:spAutoFit/>
          </a:bodyPr>
          <a:lstStyle/>
          <a:p>
            <a:pPr algn="ctr" eaLnBrk="0" hangingPunct="0">
              <a:spcBef>
                <a:spcPct val="50000"/>
              </a:spcBef>
            </a:pPr>
            <a:r>
              <a:rPr lang="fr-FR" sz="2000" b="1" dirty="0">
                <a:solidFill>
                  <a:srgbClr val="0033CC"/>
                </a:solidFill>
              </a:rPr>
              <a:t>DC = FC X VS</a:t>
            </a:r>
          </a:p>
          <a:p>
            <a:pPr eaLnBrk="0" hangingPunct="0">
              <a:spcBef>
                <a:spcPct val="30000"/>
              </a:spcBef>
            </a:pPr>
            <a:r>
              <a:rPr lang="fr-FR" dirty="0"/>
              <a:t>DC = Débit cardiaque (L/min)</a:t>
            </a:r>
          </a:p>
          <a:p>
            <a:pPr eaLnBrk="0" hangingPunct="0"/>
            <a:r>
              <a:rPr lang="fr-FR" dirty="0"/>
              <a:t>FC = Fréquence cardiaque (battements / min)</a:t>
            </a:r>
          </a:p>
          <a:p>
            <a:pPr eaLnBrk="0" hangingPunct="0"/>
            <a:r>
              <a:rPr lang="fr-FR" dirty="0"/>
              <a:t>VS = Volume systolique (mL/battement)</a:t>
            </a:r>
          </a:p>
        </p:txBody>
      </p:sp>
      <p:sp>
        <p:nvSpPr>
          <p:cNvPr id="32780" name="Text Box 12"/>
          <p:cNvSpPr txBox="1">
            <a:spLocks noChangeArrowheads="1"/>
          </p:cNvSpPr>
          <p:nvPr/>
        </p:nvSpPr>
        <p:spPr bwMode="auto">
          <a:xfrm>
            <a:off x="609600" y="3125338"/>
            <a:ext cx="8026400" cy="932563"/>
          </a:xfrm>
          <a:prstGeom prst="rect">
            <a:avLst/>
          </a:prstGeom>
          <a:noFill/>
          <a:ln w="12700">
            <a:solidFill>
              <a:srgbClr val="0033CC"/>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6213" indent="-176213">
              <a:defRPr>
                <a:solidFill>
                  <a:schemeClr val="tx1"/>
                </a:solidFill>
                <a:latin typeface="Arial" charset="0"/>
              </a:defRPr>
            </a:lvl1pPr>
            <a:lvl2pPr marL="530225" indent="-174625">
              <a:defRPr>
                <a:solidFill>
                  <a:schemeClr val="tx1"/>
                </a:solidFill>
                <a:latin typeface="Arial" charset="0"/>
              </a:defRPr>
            </a:lvl2pPr>
            <a:lvl3pPr marL="987425" indent="-277813">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10000"/>
              </a:spcBef>
              <a:buFontTx/>
              <a:buChar char="•"/>
            </a:pPr>
            <a:r>
              <a:rPr lang="fr-FR" sz="1600" dirty="0"/>
              <a:t>Exemple :      </a:t>
            </a:r>
            <a:r>
              <a:rPr lang="fr-FR" sz="1600" b="1" dirty="0"/>
              <a:t>FC</a:t>
            </a:r>
            <a:r>
              <a:rPr lang="fr-FR" sz="1600" dirty="0"/>
              <a:t> = 75 battements / min	</a:t>
            </a:r>
            <a:r>
              <a:rPr lang="fr-FR" sz="1600" b="1" dirty="0"/>
              <a:t>VS</a:t>
            </a:r>
            <a:r>
              <a:rPr lang="fr-FR" sz="1600" dirty="0"/>
              <a:t> = 70 mL / battement</a:t>
            </a:r>
          </a:p>
          <a:p>
            <a:pPr lvl="1" eaLnBrk="0" hangingPunct="0">
              <a:spcBef>
                <a:spcPct val="10000"/>
              </a:spcBef>
            </a:pPr>
            <a:r>
              <a:rPr lang="fr-FR" sz="1600" dirty="0">
                <a:sym typeface="Symbol" pitchFamily="18" charset="2"/>
              </a:rPr>
              <a:t>	                          </a:t>
            </a:r>
            <a:r>
              <a:rPr lang="fr-FR" sz="1600" b="1" dirty="0"/>
              <a:t>DC</a:t>
            </a:r>
            <a:r>
              <a:rPr lang="fr-FR" sz="1600" dirty="0"/>
              <a:t> = 75 x 70 = 5250 mL/min = 5,25 L/min</a:t>
            </a:r>
          </a:p>
          <a:p>
            <a:pPr eaLnBrk="0" hangingPunct="0">
              <a:spcBef>
                <a:spcPts val="600"/>
              </a:spcBef>
              <a:buFontTx/>
              <a:buChar char="•"/>
            </a:pPr>
            <a:r>
              <a:rPr lang="fr-FR" sz="1600" dirty="0"/>
              <a:t>Débit cardiaque moyen (pour un adulte au repos) ≈ 5 L / min</a:t>
            </a:r>
          </a:p>
        </p:txBody>
      </p:sp>
      <p:sp>
        <p:nvSpPr>
          <p:cNvPr id="32781" name="Text Box 13"/>
          <p:cNvSpPr txBox="1">
            <a:spLocks noChangeArrowheads="1"/>
          </p:cNvSpPr>
          <p:nvPr/>
        </p:nvSpPr>
        <p:spPr bwMode="auto">
          <a:xfrm>
            <a:off x="609600" y="4259064"/>
            <a:ext cx="8026400" cy="1819275"/>
          </a:xfrm>
          <a:prstGeom prst="rect">
            <a:avLst/>
          </a:prstGeom>
          <a:noFill/>
          <a:ln w="12700">
            <a:solidFill>
              <a:srgbClr val="0033CC"/>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6213" indent="-176213">
              <a:defRPr>
                <a:solidFill>
                  <a:schemeClr val="tx1"/>
                </a:solidFill>
                <a:latin typeface="Arial" charset="0"/>
              </a:defRPr>
            </a:lvl1pPr>
            <a:lvl2pPr marL="530225" indent="-174625">
              <a:defRPr>
                <a:solidFill>
                  <a:schemeClr val="tx1"/>
                </a:solidFill>
                <a:latin typeface="Arial" charset="0"/>
              </a:defRPr>
            </a:lvl2pPr>
            <a:lvl3pPr marL="987425" indent="-277813">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50000"/>
              </a:spcBef>
              <a:buFontTx/>
              <a:buChar char="•"/>
            </a:pPr>
            <a:r>
              <a:rPr lang="fr-FR" sz="1500" u="sng" dirty="0"/>
              <a:t>Faits à noter</a:t>
            </a:r>
            <a:r>
              <a:rPr lang="fr-FR" sz="1500" dirty="0"/>
              <a:t> :</a:t>
            </a:r>
          </a:p>
          <a:p>
            <a:pPr marL="355600" lvl="1" indent="-177800" eaLnBrk="0" hangingPunct="0">
              <a:spcBef>
                <a:spcPct val="25000"/>
              </a:spcBef>
              <a:buFont typeface="Arial" pitchFamily="34" charset="0"/>
              <a:buChar char="−"/>
            </a:pPr>
            <a:r>
              <a:rPr lang="fr-FR" sz="1500" dirty="0"/>
              <a:t>Le volume sanguin total est d’environ 5 L</a:t>
            </a:r>
          </a:p>
          <a:p>
            <a:pPr marL="627063" lvl="2" indent="-271463" eaLnBrk="0" hangingPunct="0"/>
            <a:r>
              <a:rPr lang="fr-FR" sz="1500" dirty="0">
                <a:sym typeface="Symbol" pitchFamily="18" charset="2"/>
              </a:rPr>
              <a:t></a:t>
            </a:r>
            <a:r>
              <a:rPr lang="fr-FR" sz="1500" dirty="0"/>
              <a:t>	en moyenne, un G.R. prend environ 1 min pour faire le circuit au complet.</a:t>
            </a:r>
          </a:p>
          <a:p>
            <a:pPr marL="355600" lvl="1" indent="-177800" eaLnBrk="0" hangingPunct="0">
              <a:spcBef>
                <a:spcPct val="25000"/>
              </a:spcBef>
              <a:buFont typeface="Arial" pitchFamily="34" charset="0"/>
              <a:buChar char="−"/>
            </a:pPr>
            <a:r>
              <a:rPr lang="fr-FR" sz="1500" dirty="0"/>
              <a:t>DC gauche = </a:t>
            </a:r>
            <a:r>
              <a:rPr lang="fr-FR" sz="1500" u="sng" dirty="0"/>
              <a:t>nécessairement</a:t>
            </a:r>
            <a:r>
              <a:rPr lang="fr-FR" sz="1500" dirty="0"/>
              <a:t> DC droit !</a:t>
            </a:r>
          </a:p>
          <a:p>
            <a:pPr marL="627063" lvl="2" indent="-271463" eaLnBrk="0" hangingPunct="0"/>
            <a:r>
              <a:rPr lang="fr-FR" sz="1500" dirty="0">
                <a:sym typeface="Symbol" pitchFamily="18" charset="2"/>
              </a:rPr>
              <a:t>	Supposons que DC gauche = 5 L / min et que DC droit = 5,1 L/ min</a:t>
            </a:r>
          </a:p>
          <a:p>
            <a:pPr marL="627063" lvl="2" indent="-271463" eaLnBrk="0" hangingPunct="0"/>
            <a:r>
              <a:rPr lang="fr-FR" sz="1500" dirty="0">
                <a:sym typeface="Symbol" pitchFamily="18" charset="2"/>
              </a:rPr>
              <a:t>	Accumulation de sang dans la circulation pulmonaire à un taux de 100 ml/min </a:t>
            </a:r>
          </a:p>
          <a:p>
            <a:pPr marL="627063" lvl="2" indent="-271463" eaLnBrk="0" hangingPunct="0"/>
            <a:r>
              <a:rPr lang="fr-FR" sz="1500" dirty="0">
                <a:sym typeface="Symbol" pitchFamily="18" charset="2"/>
              </a:rPr>
              <a:t>	</a:t>
            </a:r>
            <a:r>
              <a:rPr lang="fr-FR" sz="1500" u="sng" dirty="0">
                <a:sym typeface="Symbol" pitchFamily="18" charset="2"/>
              </a:rPr>
              <a:t>Tout</a:t>
            </a:r>
            <a:r>
              <a:rPr lang="fr-FR" sz="1500" dirty="0">
                <a:sym typeface="Symbol" pitchFamily="18" charset="2"/>
              </a:rPr>
              <a:t> le sang se retrouverait dans la circulation pulmonaire en moins d’une heure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withEffect">
                                  <p:stCondLst>
                                    <p:cond delay="0"/>
                                  </p:stCondLst>
                                  <p:childTnLst>
                                    <p:set>
                                      <p:cBhvr>
                                        <p:cTn id="6" dur="1" fill="hold">
                                          <p:stCondLst>
                                            <p:cond delay="0"/>
                                          </p:stCondLst>
                                        </p:cTn>
                                        <p:tgtEl>
                                          <p:spTgt spid="32776"/>
                                        </p:tgtEl>
                                        <p:attrNameLst>
                                          <p:attrName>style.visibility</p:attrName>
                                        </p:attrNameLst>
                                      </p:cBhvr>
                                      <p:to>
                                        <p:strVal val="visible"/>
                                      </p:to>
                                    </p:set>
                                    <p:animEffect transition="in" filter="dissolve">
                                      <p:cBhvr>
                                        <p:cTn id="7" dur="500"/>
                                        <p:tgtEl>
                                          <p:spTgt spid="3277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2777"/>
                                        </p:tgtEl>
                                        <p:attrNameLst>
                                          <p:attrName>style.visibility</p:attrName>
                                        </p:attrNameLst>
                                      </p:cBhvr>
                                      <p:to>
                                        <p:strVal val="visible"/>
                                      </p:to>
                                    </p:set>
                                    <p:animEffect transition="in" filter="dissolve">
                                      <p:cBhvr>
                                        <p:cTn id="12" dur="500"/>
                                        <p:tgtEl>
                                          <p:spTgt spid="3277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2780"/>
                                        </p:tgtEl>
                                        <p:attrNameLst>
                                          <p:attrName>style.visibility</p:attrName>
                                        </p:attrNameLst>
                                      </p:cBhvr>
                                      <p:to>
                                        <p:strVal val="visible"/>
                                      </p:to>
                                    </p:set>
                                    <p:animEffect transition="in" filter="dissolve">
                                      <p:cBhvr>
                                        <p:cTn id="17" dur="500"/>
                                        <p:tgtEl>
                                          <p:spTgt spid="3278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2781"/>
                                        </p:tgtEl>
                                        <p:attrNameLst>
                                          <p:attrName>style.visibility</p:attrName>
                                        </p:attrNameLst>
                                      </p:cBhvr>
                                      <p:to>
                                        <p:strVal val="visible"/>
                                      </p:to>
                                    </p:set>
                                    <p:animEffect transition="in" filter="dissolve">
                                      <p:cBhvr>
                                        <p:cTn id="22" dur="500"/>
                                        <p:tgtEl>
                                          <p:spTgt spid="327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6" grpId="0"/>
      <p:bldP spid="32777" grpId="0" animBg="1" autoUpdateAnimBg="0"/>
      <p:bldP spid="32780" grpId="0" animBg="1" autoUpdateAnimBg="0"/>
      <p:bldP spid="32781" grpId="0" animBg="1"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9" name="Text Box 7"/>
          <p:cNvSpPr txBox="1">
            <a:spLocks noChangeArrowheads="1"/>
          </p:cNvSpPr>
          <p:nvPr/>
        </p:nvSpPr>
        <p:spPr bwMode="auto">
          <a:xfrm>
            <a:off x="609600" y="304800"/>
            <a:ext cx="7581900" cy="2149819"/>
          </a:xfrm>
          <a:prstGeom prst="rect">
            <a:avLst/>
          </a:prstGeom>
          <a:noFill/>
          <a:ln w="12700">
            <a:solidFill>
              <a:srgbClr val="0033CC"/>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6213" indent="-176213">
              <a:defRPr>
                <a:solidFill>
                  <a:schemeClr val="tx1"/>
                </a:solidFill>
                <a:latin typeface="Arial" charset="0"/>
              </a:defRPr>
            </a:lvl1pPr>
            <a:lvl2pPr marL="530225" indent="-174625">
              <a:defRPr>
                <a:solidFill>
                  <a:schemeClr val="tx1"/>
                </a:solidFill>
                <a:latin typeface="Arial" charset="0"/>
              </a:defRPr>
            </a:lvl2pPr>
            <a:lvl3pPr marL="987425" indent="-277813">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10000"/>
              </a:spcBef>
              <a:buFontTx/>
              <a:buChar char="•"/>
            </a:pPr>
            <a:r>
              <a:rPr lang="fr-FR" sz="1600" dirty="0"/>
              <a:t>Débit cardiaque maximal (durant un exercice) :</a:t>
            </a:r>
          </a:p>
          <a:p>
            <a:pPr marL="357188" lvl="1" indent="-179388" eaLnBrk="0" hangingPunct="0">
              <a:spcBef>
                <a:spcPct val="10000"/>
              </a:spcBef>
              <a:buFont typeface="Arial" pitchFamily="34" charset="0"/>
              <a:buChar char="−"/>
            </a:pPr>
            <a:r>
              <a:rPr lang="fr-FR" sz="1600" dirty="0"/>
              <a:t>Chez les sédentaires : = 4 à 5 fois le DC au repos (</a:t>
            </a:r>
            <a:r>
              <a:rPr lang="fr-FR" sz="1600" dirty="0">
                <a:cs typeface="Arial" charset="0"/>
              </a:rPr>
              <a:t>≈</a:t>
            </a:r>
            <a:r>
              <a:rPr lang="fr-FR" sz="1600" dirty="0"/>
              <a:t> 20-25 L/min !)</a:t>
            </a:r>
          </a:p>
          <a:p>
            <a:pPr marL="357188" lvl="1" indent="-179388" eaLnBrk="0" hangingPunct="0">
              <a:spcBef>
                <a:spcPct val="10000"/>
              </a:spcBef>
              <a:buFont typeface="Arial" pitchFamily="34" charset="0"/>
              <a:buChar char="−"/>
            </a:pPr>
            <a:r>
              <a:rPr lang="fr-FR" sz="1600" dirty="0"/>
              <a:t>Chez les athlètes : = 7 fois le DC au repos (</a:t>
            </a:r>
            <a:r>
              <a:rPr lang="fr-FR" sz="1600" dirty="0">
                <a:cs typeface="Arial" charset="0"/>
              </a:rPr>
              <a:t>≈</a:t>
            </a:r>
            <a:r>
              <a:rPr lang="fr-FR" sz="1600" dirty="0"/>
              <a:t> 35 L/min !)</a:t>
            </a:r>
          </a:p>
          <a:p>
            <a:pPr eaLnBrk="0" hangingPunct="0">
              <a:spcBef>
                <a:spcPct val="50000"/>
              </a:spcBef>
              <a:buFontTx/>
              <a:buChar char="•"/>
            </a:pPr>
            <a:r>
              <a:rPr lang="fr-FR" sz="1600" b="1" i="1" dirty="0"/>
              <a:t>Réserve cardiaque </a:t>
            </a:r>
            <a:r>
              <a:rPr lang="fr-FR" sz="1600" b="1" dirty="0"/>
              <a:t>:</a:t>
            </a:r>
            <a:r>
              <a:rPr lang="fr-FR" sz="1600" dirty="0"/>
              <a:t> différence entre le DC maximal et le DC au repos</a:t>
            </a:r>
          </a:p>
          <a:p>
            <a:pPr eaLnBrk="0" hangingPunct="0">
              <a:spcBef>
                <a:spcPct val="50000"/>
              </a:spcBef>
              <a:buFontTx/>
              <a:buChar char="•"/>
            </a:pPr>
            <a:r>
              <a:rPr lang="fr-FR" sz="1600" dirty="0"/>
              <a:t>L’augmentation du DC durant un exercice est due à une augmentation combinée de FC et VS :</a:t>
            </a:r>
          </a:p>
          <a:p>
            <a:pPr marL="177800" lvl="1" indent="0" eaLnBrk="0" hangingPunct="0">
              <a:spcBef>
                <a:spcPts val="300"/>
              </a:spcBef>
            </a:pPr>
            <a:r>
              <a:rPr lang="fr-FR" sz="1600" dirty="0"/>
              <a:t>Puisque DC = FC x VS,   </a:t>
            </a:r>
            <a:r>
              <a:rPr lang="fr-FR" sz="1600" dirty="0">
                <a:sym typeface="Symbol" pitchFamily="18" charset="2"/>
              </a:rPr>
              <a:t>  FC et  VS entraînent une  DC</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 Box 2"/>
          <p:cNvSpPr txBox="1">
            <a:spLocks noChangeArrowheads="1"/>
          </p:cNvSpPr>
          <p:nvPr/>
        </p:nvSpPr>
        <p:spPr bwMode="auto">
          <a:xfrm>
            <a:off x="228600" y="232386"/>
            <a:ext cx="7924800" cy="38472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a:spAutoFit/>
          </a:bodyPr>
          <a:lstStyle>
            <a:lvl1pPr marL="900113" indent="-900113">
              <a:defRPr>
                <a:solidFill>
                  <a:schemeClr val="tx1"/>
                </a:solidFill>
                <a:latin typeface="Arial" charset="0"/>
              </a:defRPr>
            </a:lvl1pPr>
            <a:lvl2pPr marL="1430338" indent="-261938">
              <a:defRPr>
                <a:solidFill>
                  <a:schemeClr val="tx1"/>
                </a:solidFill>
                <a:latin typeface="Arial" charset="0"/>
              </a:defRPr>
            </a:lvl2pPr>
            <a:lvl3pPr marL="1609725">
              <a:defRPr>
                <a:solidFill>
                  <a:schemeClr val="tx1"/>
                </a:solidFill>
                <a:latin typeface="Arial" charset="0"/>
              </a:defRPr>
            </a:lvl3pPr>
            <a:lvl4pPr marL="1789113">
              <a:defRPr>
                <a:solidFill>
                  <a:schemeClr val="tx1"/>
                </a:solidFill>
                <a:latin typeface="Arial" charset="0"/>
              </a:defRPr>
            </a:lvl4pPr>
            <a:lvl5pPr marL="1968500">
              <a:defRPr>
                <a:solidFill>
                  <a:schemeClr val="tx1"/>
                </a:solidFill>
                <a:latin typeface="Arial" charset="0"/>
              </a:defRPr>
            </a:lvl5pPr>
            <a:lvl6pPr marL="2425700" fontAlgn="base">
              <a:spcBef>
                <a:spcPct val="0"/>
              </a:spcBef>
              <a:spcAft>
                <a:spcPct val="0"/>
              </a:spcAft>
              <a:defRPr>
                <a:solidFill>
                  <a:schemeClr val="tx1"/>
                </a:solidFill>
                <a:latin typeface="Arial" charset="0"/>
              </a:defRPr>
            </a:lvl6pPr>
            <a:lvl7pPr marL="2882900" fontAlgn="base">
              <a:spcBef>
                <a:spcPct val="0"/>
              </a:spcBef>
              <a:spcAft>
                <a:spcPct val="0"/>
              </a:spcAft>
              <a:defRPr>
                <a:solidFill>
                  <a:schemeClr val="tx1"/>
                </a:solidFill>
                <a:latin typeface="Arial" charset="0"/>
              </a:defRPr>
            </a:lvl7pPr>
            <a:lvl8pPr marL="3340100" fontAlgn="base">
              <a:spcBef>
                <a:spcPct val="0"/>
              </a:spcBef>
              <a:spcAft>
                <a:spcPct val="0"/>
              </a:spcAft>
              <a:defRPr>
                <a:solidFill>
                  <a:schemeClr val="tx1"/>
                </a:solidFill>
                <a:latin typeface="Arial" charset="0"/>
              </a:defRPr>
            </a:lvl8pPr>
            <a:lvl9pPr marL="3797300" fontAlgn="base">
              <a:spcBef>
                <a:spcPct val="0"/>
              </a:spcBef>
              <a:spcAft>
                <a:spcPct val="0"/>
              </a:spcAft>
              <a:defRPr>
                <a:solidFill>
                  <a:schemeClr val="tx1"/>
                </a:solidFill>
                <a:latin typeface="Arial" charset="0"/>
              </a:defRPr>
            </a:lvl9pPr>
          </a:lstStyle>
          <a:p>
            <a:pPr marL="982663" indent="-982663" eaLnBrk="0" hangingPunct="0">
              <a:spcBef>
                <a:spcPct val="50000"/>
              </a:spcBef>
            </a:pPr>
            <a:r>
              <a:rPr lang="fr-FR" sz="2200" b="1" dirty="0">
                <a:solidFill>
                  <a:srgbClr val="0000FF"/>
                </a:solidFill>
              </a:rPr>
              <a:t>6.2.12	Mécanismes de régulation du débit cardiaque</a:t>
            </a:r>
          </a:p>
        </p:txBody>
      </p:sp>
      <p:sp>
        <p:nvSpPr>
          <p:cNvPr id="35848" name="Text Box 8"/>
          <p:cNvSpPr txBox="1">
            <a:spLocks noChangeArrowheads="1"/>
          </p:cNvSpPr>
          <p:nvPr/>
        </p:nvSpPr>
        <p:spPr bwMode="auto">
          <a:xfrm>
            <a:off x="228600" y="1447800"/>
            <a:ext cx="8801100" cy="470898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66700" indent="-266700">
              <a:defRPr>
                <a:solidFill>
                  <a:schemeClr val="tx1"/>
                </a:solidFill>
                <a:latin typeface="Arial" charset="0"/>
              </a:defRPr>
            </a:lvl1pPr>
            <a:lvl2pPr marL="717550" indent="-271463">
              <a:defRPr>
                <a:solidFill>
                  <a:schemeClr val="tx1"/>
                </a:solidFill>
                <a:latin typeface="Arial" charset="0"/>
              </a:defRPr>
            </a:lvl2pPr>
            <a:lvl3pPr marL="1082675" indent="-182563">
              <a:defRPr>
                <a:solidFill>
                  <a:schemeClr val="tx1"/>
                </a:solidFill>
                <a:latin typeface="Arial" charset="0"/>
              </a:defRPr>
            </a:lvl3pPr>
            <a:lvl4pPr marL="2546350" indent="-371475">
              <a:defRPr>
                <a:solidFill>
                  <a:schemeClr val="tx1"/>
                </a:solidFill>
                <a:latin typeface="Arial" charset="0"/>
              </a:defRPr>
            </a:lvl4pPr>
            <a:lvl5pPr marL="3097213" indent="-371475">
              <a:defRPr>
                <a:solidFill>
                  <a:schemeClr val="tx1"/>
                </a:solidFill>
                <a:latin typeface="Arial" charset="0"/>
              </a:defRPr>
            </a:lvl5pPr>
            <a:lvl6pPr marL="3554413" indent="-371475" fontAlgn="base">
              <a:spcBef>
                <a:spcPct val="0"/>
              </a:spcBef>
              <a:spcAft>
                <a:spcPct val="0"/>
              </a:spcAft>
              <a:defRPr>
                <a:solidFill>
                  <a:schemeClr val="tx1"/>
                </a:solidFill>
                <a:latin typeface="Arial" charset="0"/>
              </a:defRPr>
            </a:lvl6pPr>
            <a:lvl7pPr marL="4011613" indent="-371475" fontAlgn="base">
              <a:spcBef>
                <a:spcPct val="0"/>
              </a:spcBef>
              <a:spcAft>
                <a:spcPct val="0"/>
              </a:spcAft>
              <a:defRPr>
                <a:solidFill>
                  <a:schemeClr val="tx1"/>
                </a:solidFill>
                <a:latin typeface="Arial" charset="0"/>
              </a:defRPr>
            </a:lvl7pPr>
            <a:lvl8pPr marL="4468813" indent="-371475" fontAlgn="base">
              <a:spcBef>
                <a:spcPct val="0"/>
              </a:spcBef>
              <a:spcAft>
                <a:spcPct val="0"/>
              </a:spcAft>
              <a:defRPr>
                <a:solidFill>
                  <a:schemeClr val="tx1"/>
                </a:solidFill>
                <a:latin typeface="Arial" charset="0"/>
              </a:defRPr>
            </a:lvl8pPr>
            <a:lvl9pPr marL="4926013" indent="-371475" fontAlgn="base">
              <a:spcBef>
                <a:spcPct val="0"/>
              </a:spcBef>
              <a:spcAft>
                <a:spcPct val="0"/>
              </a:spcAft>
              <a:defRPr>
                <a:solidFill>
                  <a:schemeClr val="tx1"/>
                </a:solidFill>
                <a:latin typeface="Arial" charset="0"/>
              </a:defRPr>
            </a:lvl9pPr>
          </a:lstStyle>
          <a:p>
            <a:pPr marL="1073150" indent="-1073150" eaLnBrk="0" hangingPunct="0">
              <a:spcBef>
                <a:spcPct val="25000"/>
              </a:spcBef>
            </a:pPr>
            <a:r>
              <a:rPr lang="en-US" sz="2000" dirty="0">
                <a:solidFill>
                  <a:srgbClr val="0000FF"/>
                </a:solidFill>
              </a:rPr>
              <a:t>6.2.12.1</a:t>
            </a:r>
            <a:r>
              <a:rPr lang="en-US" sz="2000" i="1" dirty="0">
                <a:solidFill>
                  <a:srgbClr val="0000FF"/>
                </a:solidFill>
              </a:rPr>
              <a:t>	</a:t>
            </a:r>
            <a:r>
              <a:rPr lang="fr-FR" sz="2000" dirty="0">
                <a:solidFill>
                  <a:srgbClr val="0000FF"/>
                </a:solidFill>
              </a:rPr>
              <a:t>Régulation de la fréquence cardiaque (FC)</a:t>
            </a:r>
          </a:p>
          <a:p>
            <a:pPr marL="0" indent="0" eaLnBrk="0" hangingPunct="0">
              <a:spcBef>
                <a:spcPts val="600"/>
              </a:spcBef>
            </a:pPr>
            <a:r>
              <a:rPr lang="fr-FR" sz="1600" dirty="0"/>
              <a:t>Le rythme cardiaque est déterminé par la fréquence des potentiels d’action du nœud sinusal.</a:t>
            </a:r>
          </a:p>
          <a:p>
            <a:pPr marL="0" indent="0" eaLnBrk="0" hangingPunct="0">
              <a:spcBef>
                <a:spcPts val="600"/>
              </a:spcBef>
            </a:pPr>
            <a:r>
              <a:rPr lang="fr-FR" sz="1600" dirty="0"/>
              <a:t>Cette fréquence est influencée par :</a:t>
            </a:r>
          </a:p>
          <a:p>
            <a:pPr marL="357188" lvl="1" indent="-357188" eaLnBrk="0" hangingPunct="0">
              <a:spcBef>
                <a:spcPts val="600"/>
              </a:spcBef>
              <a:buFontTx/>
              <a:buAutoNum type="romanLcParenBoth"/>
            </a:pPr>
            <a:r>
              <a:rPr lang="fr-FR" sz="1600" b="1" dirty="0"/>
              <a:t>L’activité des neurones postganglionaires autonomes qui innervent le nœud sinusal :</a:t>
            </a:r>
          </a:p>
          <a:p>
            <a:pPr marL="536575" lvl="2" indent="-179388" eaLnBrk="0" hangingPunct="0">
              <a:spcBef>
                <a:spcPts val="300"/>
              </a:spcBef>
              <a:buFontTx/>
              <a:buChar char="•"/>
            </a:pPr>
            <a:r>
              <a:rPr lang="fr-FR" sz="1600" dirty="0"/>
              <a:t>Noradrénaline (sympathique) : </a:t>
            </a:r>
            <a:r>
              <a:rPr lang="fr-FR" sz="1600" u="sng" dirty="0"/>
              <a:t>augmente</a:t>
            </a:r>
            <a:r>
              <a:rPr lang="fr-FR" sz="1600" dirty="0"/>
              <a:t> la fréquence des potentiels d’action </a:t>
            </a:r>
          </a:p>
          <a:p>
            <a:pPr marL="536575" lvl="2" indent="0" eaLnBrk="0" hangingPunct="0">
              <a:spcBef>
                <a:spcPts val="0"/>
              </a:spcBef>
            </a:pPr>
            <a:r>
              <a:rPr lang="fr-FR" sz="1600" dirty="0">
                <a:sym typeface="Symbol" pitchFamily="18" charset="2"/>
              </a:rPr>
              <a:t></a:t>
            </a:r>
            <a:r>
              <a:rPr lang="fr-FR" sz="1600" dirty="0"/>
              <a:t> </a:t>
            </a:r>
            <a:r>
              <a:rPr lang="fr-FR" sz="1600" dirty="0">
                <a:cs typeface="Arial" charset="0"/>
              </a:rPr>
              <a:t>↑</a:t>
            </a:r>
            <a:r>
              <a:rPr lang="fr-FR" sz="1600" dirty="0"/>
              <a:t> fréquence cardiaque</a:t>
            </a:r>
            <a:endParaRPr lang="fr-FR" sz="1600" dirty="0">
              <a:sym typeface="Symbol" pitchFamily="18" charset="2"/>
            </a:endParaRPr>
          </a:p>
          <a:p>
            <a:pPr marL="536575" lvl="2" indent="-179388" eaLnBrk="0" hangingPunct="0">
              <a:spcBef>
                <a:spcPts val="600"/>
              </a:spcBef>
              <a:buFontTx/>
              <a:buChar char="•"/>
            </a:pPr>
            <a:r>
              <a:rPr lang="fr-FR" sz="1600" dirty="0"/>
              <a:t>Acétylcholine (parasympathique) : </a:t>
            </a:r>
            <a:r>
              <a:rPr lang="fr-FR" sz="1600" u="sng" dirty="0"/>
              <a:t>diminue</a:t>
            </a:r>
            <a:r>
              <a:rPr lang="fr-FR" sz="1600" dirty="0"/>
              <a:t> la fréquence des potentiels d’action</a:t>
            </a:r>
          </a:p>
          <a:p>
            <a:pPr marL="536575" lvl="2" indent="0" eaLnBrk="0" hangingPunct="0">
              <a:spcBef>
                <a:spcPts val="0"/>
              </a:spcBef>
            </a:pPr>
            <a:r>
              <a:rPr lang="fr-FR" sz="1600" dirty="0">
                <a:sym typeface="Symbol" pitchFamily="18" charset="2"/>
              </a:rPr>
              <a:t></a:t>
            </a:r>
            <a:r>
              <a:rPr lang="fr-FR" sz="1600" dirty="0"/>
              <a:t> </a:t>
            </a:r>
            <a:r>
              <a:rPr lang="fr-FR" sz="1600" b="1" dirty="0">
                <a:cs typeface="Arial" charset="0"/>
              </a:rPr>
              <a:t>↓ </a:t>
            </a:r>
            <a:r>
              <a:rPr lang="fr-FR" sz="1600" dirty="0"/>
              <a:t>fréquence cardiaque</a:t>
            </a:r>
            <a:endParaRPr lang="fr-FR" sz="1600" dirty="0">
              <a:sym typeface="Symbol" pitchFamily="18" charset="2"/>
            </a:endParaRPr>
          </a:p>
          <a:p>
            <a:pPr marL="536575" lvl="2" indent="-179388" eaLnBrk="0" hangingPunct="0">
              <a:spcBef>
                <a:spcPts val="600"/>
              </a:spcBef>
              <a:buFontTx/>
              <a:buChar char="•"/>
            </a:pPr>
            <a:r>
              <a:rPr lang="fr-FR" sz="1600" dirty="0"/>
              <a:t>Au repos :  effet parasympathique dominant (“</a:t>
            </a:r>
            <a:r>
              <a:rPr lang="fr-FR" sz="1600" i="1" dirty="0"/>
              <a:t>tonus parasympathique</a:t>
            </a:r>
            <a:r>
              <a:rPr lang="fr-FR" sz="1600" dirty="0"/>
              <a:t>”)</a:t>
            </a:r>
          </a:p>
          <a:p>
            <a:pPr marL="357188" lvl="1" indent="-357188" eaLnBrk="0" hangingPunct="0">
              <a:spcBef>
                <a:spcPts val="1200"/>
              </a:spcBef>
              <a:buFontTx/>
              <a:buAutoNum type="romanLcParenBoth"/>
            </a:pPr>
            <a:r>
              <a:rPr lang="fr-FR" sz="1600" b="1" dirty="0"/>
              <a:t>Certaines hormones circulantes</a:t>
            </a:r>
          </a:p>
          <a:p>
            <a:pPr marL="536575" lvl="2" indent="-179388" eaLnBrk="0" hangingPunct="0">
              <a:spcBef>
                <a:spcPts val="300"/>
              </a:spcBef>
              <a:buFontTx/>
              <a:buChar char="•"/>
            </a:pPr>
            <a:r>
              <a:rPr lang="fr-FR" sz="1600" dirty="0"/>
              <a:t>Ex.: adrénaline : ↑ fréquence cardiaque</a:t>
            </a:r>
          </a:p>
          <a:p>
            <a:pPr marL="450850" lvl="1" indent="-450850" eaLnBrk="0" hangingPunct="0">
              <a:spcBef>
                <a:spcPts val="1200"/>
              </a:spcBef>
              <a:buFontTx/>
              <a:buAutoNum type="romanLcParenBoth"/>
            </a:pPr>
            <a:r>
              <a:rPr lang="fr-FR" sz="1600" b="1" dirty="0"/>
              <a:t>La composition ionique du plasma (Ca</a:t>
            </a:r>
            <a:r>
              <a:rPr lang="fr-FR" sz="1600" b="1" baseline="30000" dirty="0"/>
              <a:t>2+</a:t>
            </a:r>
            <a:r>
              <a:rPr lang="fr-FR" sz="1600" b="1" dirty="0"/>
              <a:t>, K</a:t>
            </a:r>
            <a:r>
              <a:rPr lang="fr-FR" sz="1600" b="1" baseline="30000" dirty="0"/>
              <a:t>+</a:t>
            </a:r>
            <a:r>
              <a:rPr lang="fr-FR" sz="1600" b="1" dirty="0"/>
              <a:t>, H</a:t>
            </a:r>
            <a:r>
              <a:rPr lang="fr-FR" sz="1600" b="1" baseline="30000" dirty="0"/>
              <a:t>+</a:t>
            </a:r>
            <a:r>
              <a:rPr lang="fr-FR" sz="1600" b="1" dirty="0"/>
              <a:t>)</a:t>
            </a:r>
          </a:p>
          <a:p>
            <a:pPr marL="450850" lvl="2" indent="0" eaLnBrk="0" hangingPunct="0">
              <a:spcBef>
                <a:spcPts val="300"/>
              </a:spcBef>
            </a:pPr>
            <a:r>
              <a:rPr lang="fr-FR" sz="1600" dirty="0">
                <a:cs typeface="Arial" charset="0"/>
              </a:rPr>
              <a:t>↓ [K</a:t>
            </a:r>
            <a:r>
              <a:rPr lang="fr-FR" sz="1600" baseline="30000" dirty="0">
                <a:cs typeface="Arial" charset="0"/>
              </a:rPr>
              <a:t>+</a:t>
            </a:r>
            <a:r>
              <a:rPr lang="fr-FR" sz="1600" dirty="0">
                <a:cs typeface="Arial" charset="0"/>
              </a:rPr>
              <a:t>], </a:t>
            </a:r>
            <a:r>
              <a:rPr lang="fr-FR" sz="1600" dirty="0"/>
              <a:t>↓ [Ca</a:t>
            </a:r>
            <a:r>
              <a:rPr lang="fr-FR" sz="1600" baseline="30000" dirty="0"/>
              <a:t>2+</a:t>
            </a:r>
            <a:r>
              <a:rPr lang="fr-FR" sz="1600" dirty="0"/>
              <a:t>] ou</a:t>
            </a:r>
            <a:r>
              <a:rPr lang="fr-FR" sz="1600" dirty="0">
                <a:sym typeface="Symbol" pitchFamily="18" charset="2"/>
              </a:rPr>
              <a:t> </a:t>
            </a:r>
            <a:r>
              <a:rPr lang="fr-FR" sz="1600" dirty="0">
                <a:cs typeface="Arial" charset="0"/>
                <a:sym typeface="Symbol" pitchFamily="18" charset="2"/>
              </a:rPr>
              <a:t>↓ ph  </a:t>
            </a:r>
            <a:r>
              <a:rPr lang="fr-FR" sz="1600" b="1" dirty="0">
                <a:cs typeface="Arial" charset="0"/>
                <a:sym typeface="Symbol" pitchFamily="18" charset="2"/>
              </a:rPr>
              <a:t>↓ </a:t>
            </a:r>
            <a:r>
              <a:rPr lang="fr-FR" sz="1600" dirty="0">
                <a:cs typeface="Arial" charset="0"/>
                <a:sym typeface="Symbol" pitchFamily="18" charset="2"/>
              </a:rPr>
              <a:t>fréquence cardiaque</a:t>
            </a:r>
          </a:p>
          <a:p>
            <a:pPr marL="450850" lvl="1" indent="-450850" defTabSz="1527175" eaLnBrk="0" hangingPunct="0">
              <a:spcBef>
                <a:spcPts val="1200"/>
              </a:spcBef>
              <a:buFontTx/>
              <a:buAutoNum type="romanLcParenBoth"/>
            </a:pPr>
            <a:r>
              <a:rPr lang="fr-FR" sz="1600" b="1" dirty="0"/>
              <a:t>La température :  </a:t>
            </a:r>
            <a:r>
              <a:rPr lang="fr-FR" sz="1600" dirty="0">
                <a:sym typeface="Symbol" pitchFamily="18" charset="2"/>
              </a:rPr>
              <a:t>↓ température  </a:t>
            </a:r>
            <a:r>
              <a:rPr lang="fr-FR" sz="1600" b="1" dirty="0">
                <a:sym typeface="Symbol" pitchFamily="18" charset="2"/>
              </a:rPr>
              <a:t>↓ </a:t>
            </a:r>
            <a:r>
              <a:rPr lang="fr-FR" sz="1600" dirty="0">
                <a:sym typeface="Symbol" pitchFamily="18" charset="2"/>
              </a:rPr>
              <a:t>fréquence cardiaque</a:t>
            </a:r>
            <a:endParaRPr lang="fr-FR" sz="1600" dirty="0"/>
          </a:p>
        </p:txBody>
      </p:sp>
      <p:sp>
        <p:nvSpPr>
          <p:cNvPr id="35849" name="Text Box 9" descr="Blue tissue paper"/>
          <p:cNvSpPr txBox="1">
            <a:spLocks noChangeArrowheads="1"/>
          </p:cNvSpPr>
          <p:nvPr/>
        </p:nvSpPr>
        <p:spPr bwMode="auto">
          <a:xfrm>
            <a:off x="1295400" y="763850"/>
            <a:ext cx="6553200" cy="499107"/>
          </a:xfrm>
          <a:prstGeom prst="rect">
            <a:avLst/>
          </a:prstGeom>
          <a:blipFill dpi="0" rotWithShape="0">
            <a:blip r:embed="rId3" cstate="print"/>
            <a:srcRect/>
            <a:tile tx="0" ty="0" sx="100000" sy="100000" flip="none" algn="tl"/>
          </a:blipFill>
          <a:ln w="12700">
            <a:solidFill>
              <a:srgbClr val="0033CC"/>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82800">
            <a:spAutoFit/>
          </a:bodyPr>
          <a:lstStyle/>
          <a:p>
            <a:pPr algn="ctr" eaLnBrk="0" hangingPunct="0">
              <a:spcBef>
                <a:spcPct val="50000"/>
              </a:spcBef>
            </a:pPr>
            <a:r>
              <a:rPr lang="fr-FR" sz="2400" b="1" dirty="0">
                <a:solidFill>
                  <a:srgbClr val="0033CC"/>
                </a:solidFill>
              </a:rPr>
              <a:t>DC = FC X VS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 Box 3"/>
          <p:cNvSpPr txBox="1">
            <a:spLocks noChangeArrowheads="1"/>
          </p:cNvSpPr>
          <p:nvPr/>
        </p:nvSpPr>
        <p:spPr bwMode="auto">
          <a:xfrm>
            <a:off x="1159669" y="990600"/>
            <a:ext cx="7467600" cy="2370316"/>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118800" bIns="82800">
            <a:spAutoFit/>
          </a:bodyPr>
          <a:lstStyle>
            <a:lvl1pPr marL="371475" indent="-371475">
              <a:defRPr>
                <a:solidFill>
                  <a:schemeClr val="tx1"/>
                </a:solidFill>
                <a:latin typeface="Arial" charset="0"/>
              </a:defRPr>
            </a:lvl1pPr>
            <a:lvl2pPr marL="717550" indent="-166688">
              <a:defRPr>
                <a:solidFill>
                  <a:schemeClr val="tx1"/>
                </a:solidFill>
                <a:latin typeface="Arial" charset="0"/>
              </a:defRPr>
            </a:lvl2pPr>
            <a:lvl3pPr marL="1285875" indent="-371475">
              <a:defRPr>
                <a:solidFill>
                  <a:schemeClr val="tx1"/>
                </a:solidFill>
                <a:latin typeface="Arial" charset="0"/>
              </a:defRPr>
            </a:lvl3pPr>
            <a:lvl4pPr marL="1819275" indent="-371475">
              <a:defRPr>
                <a:solidFill>
                  <a:schemeClr val="tx1"/>
                </a:solidFill>
                <a:latin typeface="Arial" charset="0"/>
              </a:defRPr>
            </a:lvl4pPr>
            <a:lvl5pPr marL="2370138" indent="-371475">
              <a:defRPr>
                <a:solidFill>
                  <a:schemeClr val="tx1"/>
                </a:solidFill>
                <a:latin typeface="Arial" charset="0"/>
              </a:defRPr>
            </a:lvl5pPr>
            <a:lvl6pPr marL="2827338" indent="-371475" fontAlgn="base">
              <a:spcBef>
                <a:spcPct val="0"/>
              </a:spcBef>
              <a:spcAft>
                <a:spcPct val="0"/>
              </a:spcAft>
              <a:defRPr>
                <a:solidFill>
                  <a:schemeClr val="tx1"/>
                </a:solidFill>
                <a:latin typeface="Arial" charset="0"/>
              </a:defRPr>
            </a:lvl6pPr>
            <a:lvl7pPr marL="3284538" indent="-371475" fontAlgn="base">
              <a:spcBef>
                <a:spcPct val="0"/>
              </a:spcBef>
              <a:spcAft>
                <a:spcPct val="0"/>
              </a:spcAft>
              <a:defRPr>
                <a:solidFill>
                  <a:schemeClr val="tx1"/>
                </a:solidFill>
                <a:latin typeface="Arial" charset="0"/>
              </a:defRPr>
            </a:lvl7pPr>
            <a:lvl8pPr marL="3741738" indent="-371475" fontAlgn="base">
              <a:spcBef>
                <a:spcPct val="0"/>
              </a:spcBef>
              <a:spcAft>
                <a:spcPct val="0"/>
              </a:spcAft>
              <a:defRPr>
                <a:solidFill>
                  <a:schemeClr val="tx1"/>
                </a:solidFill>
                <a:latin typeface="Arial" charset="0"/>
              </a:defRPr>
            </a:lvl8pPr>
            <a:lvl9pPr marL="4198938" indent="-371475" fontAlgn="base">
              <a:spcBef>
                <a:spcPct val="0"/>
              </a:spcBef>
              <a:spcAft>
                <a:spcPct val="0"/>
              </a:spcAft>
              <a:defRPr>
                <a:solidFill>
                  <a:schemeClr val="tx1"/>
                </a:solidFill>
                <a:latin typeface="Arial" charset="0"/>
              </a:defRPr>
            </a:lvl9pPr>
          </a:lstStyle>
          <a:p>
            <a:pPr eaLnBrk="0" hangingPunct="0"/>
            <a:r>
              <a:rPr lang="fr-FR" sz="1600" dirty="0"/>
              <a:t>i)	</a:t>
            </a:r>
            <a:r>
              <a:rPr lang="fr-FR" sz="1600" b="1" i="1" dirty="0"/>
              <a:t>Épicarde</a:t>
            </a:r>
          </a:p>
          <a:p>
            <a:pPr marL="354013" lvl="1" indent="0" eaLnBrk="0" hangingPunct="0"/>
            <a:r>
              <a:rPr lang="fr-FR" sz="1600" dirty="0"/>
              <a:t>Tunique externe, lame viscérale du péricarde séreux</a:t>
            </a:r>
          </a:p>
          <a:p>
            <a:pPr eaLnBrk="0" hangingPunct="0">
              <a:spcBef>
                <a:spcPct val="40000"/>
              </a:spcBef>
            </a:pPr>
            <a:r>
              <a:rPr lang="fr-FR" sz="1600" dirty="0"/>
              <a:t>ii)	</a:t>
            </a:r>
            <a:r>
              <a:rPr lang="fr-FR" sz="1600" b="1" i="1" dirty="0"/>
              <a:t>Myocarde</a:t>
            </a:r>
          </a:p>
          <a:p>
            <a:pPr marL="355600" lvl="1" indent="0" eaLnBrk="0" hangingPunct="0"/>
            <a:r>
              <a:rPr lang="fr-FR" sz="1600" dirty="0"/>
              <a:t>Tissu musculaire cardiaque, constitue l’essentiel de la masse du cœur</a:t>
            </a:r>
          </a:p>
          <a:p>
            <a:pPr eaLnBrk="0" hangingPunct="0">
              <a:spcBef>
                <a:spcPct val="40000"/>
              </a:spcBef>
            </a:pPr>
            <a:r>
              <a:rPr lang="fr-FR" sz="1600" dirty="0"/>
              <a:t>iii)	</a:t>
            </a:r>
            <a:r>
              <a:rPr lang="fr-FR" sz="1600" b="1" i="1" dirty="0"/>
              <a:t>Endocarde</a:t>
            </a:r>
          </a:p>
          <a:p>
            <a:pPr marL="354013" lvl="1" indent="0" eaLnBrk="0" hangingPunct="0"/>
            <a:r>
              <a:rPr lang="fr-FR" sz="1600" dirty="0"/>
              <a:t>Tapisse la face interne du myocarde</a:t>
            </a:r>
          </a:p>
          <a:p>
            <a:pPr marL="354013" lvl="1" indent="0" eaLnBrk="0" hangingPunct="0"/>
            <a:r>
              <a:rPr lang="fr-FR" sz="1600" dirty="0"/>
              <a:t>Endothélium (en continuité avec l’endothélium des gros vaisseaux sanguins rattachés au cœur).</a:t>
            </a:r>
          </a:p>
        </p:txBody>
      </p:sp>
      <p:sp>
        <p:nvSpPr>
          <p:cNvPr id="5128" name="Text Box 8"/>
          <p:cNvSpPr txBox="1">
            <a:spLocks noChangeArrowheads="1"/>
          </p:cNvSpPr>
          <p:nvPr/>
        </p:nvSpPr>
        <p:spPr bwMode="auto">
          <a:xfrm>
            <a:off x="228600" y="297359"/>
            <a:ext cx="77724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534988" indent="-271463">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eaLnBrk="0" hangingPunct="0">
              <a:spcBef>
                <a:spcPct val="25000"/>
              </a:spcBef>
            </a:pPr>
            <a:r>
              <a:rPr lang="fr-CA" sz="2000" dirty="0">
                <a:solidFill>
                  <a:srgbClr val="0000FF"/>
                </a:solidFill>
              </a:rPr>
              <a:t>6.2.1.3 	Paroi du cœur</a:t>
            </a:r>
          </a:p>
          <a:p>
            <a:pPr lvl="1"/>
            <a:r>
              <a:rPr lang="fr-CA" dirty="0"/>
              <a:t>		Comprend trois tuniques : </a:t>
            </a:r>
            <a:r>
              <a:rPr lang="fr-CA" i="1" dirty="0"/>
              <a:t>épicarde</a:t>
            </a:r>
            <a:r>
              <a:rPr lang="fr-CA" dirty="0"/>
              <a:t>,</a:t>
            </a:r>
            <a:r>
              <a:rPr lang="fr-CA" i="1" dirty="0"/>
              <a:t> myocarde</a:t>
            </a:r>
            <a:r>
              <a:rPr lang="fr-CA" dirty="0"/>
              <a:t>,</a:t>
            </a:r>
            <a:r>
              <a:rPr lang="fr-CA" i="1" dirty="0"/>
              <a:t> endocarde</a:t>
            </a:r>
            <a:endParaRPr lang="fr-CA" sz="2400" i="1" u="sng"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72" name="Text Box 8"/>
          <p:cNvSpPr txBox="1">
            <a:spLocks noChangeArrowheads="1"/>
          </p:cNvSpPr>
          <p:nvPr/>
        </p:nvSpPr>
        <p:spPr bwMode="auto">
          <a:xfrm>
            <a:off x="228600" y="1566952"/>
            <a:ext cx="6400800" cy="40011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8575">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69875" indent="-269875">
              <a:defRPr>
                <a:solidFill>
                  <a:schemeClr val="tx1"/>
                </a:solidFill>
                <a:latin typeface="Arial" charset="0"/>
              </a:defRPr>
            </a:lvl1pPr>
            <a:lvl2pPr marL="1511300" indent="-342900">
              <a:defRPr>
                <a:solidFill>
                  <a:schemeClr val="tx1"/>
                </a:solidFill>
                <a:latin typeface="Arial" charset="0"/>
              </a:defRPr>
            </a:lvl2pPr>
            <a:lvl3pPr marL="1944688" indent="-342900">
              <a:defRPr>
                <a:solidFill>
                  <a:schemeClr val="tx1"/>
                </a:solidFill>
                <a:latin typeface="Arial" charset="0"/>
              </a:defRPr>
            </a:lvl3pPr>
            <a:lvl4pPr marL="2466975" indent="-342900">
              <a:defRPr>
                <a:solidFill>
                  <a:schemeClr val="tx1"/>
                </a:solidFill>
                <a:latin typeface="Arial" charset="0"/>
              </a:defRPr>
            </a:lvl4pPr>
            <a:lvl5pPr marL="2989263" indent="-342900">
              <a:defRPr>
                <a:solidFill>
                  <a:schemeClr val="tx1"/>
                </a:solidFill>
                <a:latin typeface="Arial" charset="0"/>
              </a:defRPr>
            </a:lvl5pPr>
            <a:lvl6pPr marL="3446463" indent="-342900" fontAlgn="base">
              <a:spcBef>
                <a:spcPct val="0"/>
              </a:spcBef>
              <a:spcAft>
                <a:spcPct val="0"/>
              </a:spcAft>
              <a:defRPr>
                <a:solidFill>
                  <a:schemeClr val="tx1"/>
                </a:solidFill>
                <a:latin typeface="Arial" charset="0"/>
              </a:defRPr>
            </a:lvl6pPr>
            <a:lvl7pPr marL="3903663" indent="-342900" fontAlgn="base">
              <a:spcBef>
                <a:spcPct val="0"/>
              </a:spcBef>
              <a:spcAft>
                <a:spcPct val="0"/>
              </a:spcAft>
              <a:defRPr>
                <a:solidFill>
                  <a:schemeClr val="tx1"/>
                </a:solidFill>
                <a:latin typeface="Arial" charset="0"/>
              </a:defRPr>
            </a:lvl7pPr>
            <a:lvl8pPr marL="4360863" indent="-342900" fontAlgn="base">
              <a:spcBef>
                <a:spcPct val="0"/>
              </a:spcBef>
              <a:spcAft>
                <a:spcPct val="0"/>
              </a:spcAft>
              <a:defRPr>
                <a:solidFill>
                  <a:schemeClr val="tx1"/>
                </a:solidFill>
                <a:latin typeface="Arial" charset="0"/>
              </a:defRPr>
            </a:lvl8pPr>
            <a:lvl9pPr marL="4818063" indent="-342900" fontAlgn="base">
              <a:spcBef>
                <a:spcPct val="0"/>
              </a:spcBef>
              <a:spcAft>
                <a:spcPct val="0"/>
              </a:spcAft>
              <a:defRPr>
                <a:solidFill>
                  <a:schemeClr val="tx1"/>
                </a:solidFill>
                <a:latin typeface="Arial" charset="0"/>
              </a:defRPr>
            </a:lvl9pPr>
          </a:lstStyle>
          <a:p>
            <a:pPr marL="1079500" indent="-1079500" eaLnBrk="0" hangingPunct="0">
              <a:spcBef>
                <a:spcPct val="25000"/>
              </a:spcBef>
            </a:pPr>
            <a:r>
              <a:rPr lang="en-US" sz="2000" dirty="0">
                <a:solidFill>
                  <a:srgbClr val="0000FF"/>
                </a:solidFill>
              </a:rPr>
              <a:t>6.2.12.2	</a:t>
            </a:r>
            <a:r>
              <a:rPr lang="fr-FR" sz="2000" dirty="0">
                <a:solidFill>
                  <a:srgbClr val="0000FF"/>
                </a:solidFill>
              </a:rPr>
              <a:t>Régulation du volume systolique (VS)</a:t>
            </a:r>
            <a:endParaRPr lang="en-US" sz="2000" dirty="0">
              <a:solidFill>
                <a:srgbClr val="0000FF"/>
              </a:solidFill>
            </a:endParaRPr>
          </a:p>
        </p:txBody>
      </p:sp>
      <p:sp>
        <p:nvSpPr>
          <p:cNvPr id="17" name="Rectangle 16"/>
          <p:cNvSpPr/>
          <p:nvPr/>
        </p:nvSpPr>
        <p:spPr>
          <a:xfrm>
            <a:off x="1295400" y="1967062"/>
            <a:ext cx="7162800" cy="1862048"/>
          </a:xfrm>
          <a:prstGeom prst="rect">
            <a:avLst/>
          </a:prstGeom>
        </p:spPr>
        <p:txBody>
          <a:bodyPr wrap="square">
            <a:spAutoFit/>
          </a:bodyPr>
          <a:lstStyle/>
          <a:p>
            <a:pPr eaLnBrk="0" hangingPunct="0">
              <a:spcBef>
                <a:spcPts val="600"/>
              </a:spcBef>
            </a:pPr>
            <a:r>
              <a:rPr lang="fr-FR" sz="2000" dirty="0"/>
              <a:t>Le volume systolique est affecté par trois principaux facteurs :</a:t>
            </a:r>
          </a:p>
          <a:p>
            <a:pPr marL="449263" indent="-449263" eaLnBrk="0" hangingPunct="0">
              <a:spcBef>
                <a:spcPts val="600"/>
              </a:spcBef>
              <a:buAutoNum type="romanLcParenBoth"/>
            </a:pPr>
            <a:r>
              <a:rPr lang="fr-FR" sz="2000" b="1" dirty="0"/>
              <a:t>Précharge</a:t>
            </a:r>
          </a:p>
          <a:p>
            <a:pPr marL="449263" indent="-449263" eaLnBrk="0" hangingPunct="0">
              <a:spcBef>
                <a:spcPts val="600"/>
              </a:spcBef>
              <a:buAutoNum type="romanLcParenBoth"/>
            </a:pPr>
            <a:r>
              <a:rPr lang="fr-FR" sz="2000" b="1" dirty="0"/>
              <a:t>Postcharge</a:t>
            </a:r>
          </a:p>
          <a:p>
            <a:pPr marL="449263" indent="-449263" eaLnBrk="0" hangingPunct="0">
              <a:spcBef>
                <a:spcPts val="600"/>
              </a:spcBef>
              <a:buAutoNum type="romanLcParenBoth"/>
            </a:pPr>
            <a:r>
              <a:rPr lang="fr-FR" sz="2000" b="1" dirty="0"/>
              <a:t>Contractilité</a:t>
            </a:r>
          </a:p>
          <a:p>
            <a:pPr marL="449263" indent="0" eaLnBrk="0" hangingPunct="0"/>
            <a:endParaRPr lang="fr-FR" sz="2000" dirty="0"/>
          </a:p>
        </p:txBody>
      </p:sp>
      <p:sp>
        <p:nvSpPr>
          <p:cNvPr id="7" name="Text Box 9" descr="Blue tissue paper">
            <a:extLst>
              <a:ext uri="{FF2B5EF4-FFF2-40B4-BE49-F238E27FC236}">
                <a16:creationId xmlns:a16="http://schemas.microsoft.com/office/drawing/2014/main" id="{547E6944-45C9-4B95-88E0-4CD05061909B}"/>
              </a:ext>
            </a:extLst>
          </p:cNvPr>
          <p:cNvSpPr txBox="1">
            <a:spLocks noChangeArrowheads="1"/>
          </p:cNvSpPr>
          <p:nvPr/>
        </p:nvSpPr>
        <p:spPr bwMode="auto">
          <a:xfrm>
            <a:off x="1295400" y="763850"/>
            <a:ext cx="6553200" cy="499107"/>
          </a:xfrm>
          <a:prstGeom prst="rect">
            <a:avLst/>
          </a:prstGeom>
          <a:blipFill dpi="0" rotWithShape="0">
            <a:blip r:embed="rId3" cstate="print"/>
            <a:srcRect/>
            <a:tile tx="0" ty="0" sx="100000" sy="100000" flip="none" algn="tl"/>
          </a:blipFill>
          <a:ln w="12700">
            <a:solidFill>
              <a:srgbClr val="0033CC"/>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82800">
            <a:spAutoFit/>
          </a:bodyPr>
          <a:lstStyle/>
          <a:p>
            <a:pPr algn="ctr" eaLnBrk="0" hangingPunct="0">
              <a:spcBef>
                <a:spcPct val="50000"/>
              </a:spcBef>
            </a:pPr>
            <a:r>
              <a:rPr lang="fr-FR" sz="2400" b="1" dirty="0">
                <a:solidFill>
                  <a:srgbClr val="0033CC"/>
                </a:solidFill>
              </a:rPr>
              <a:t>DC = FC X VS</a:t>
            </a:r>
          </a:p>
        </p:txBody>
      </p:sp>
      <p:sp>
        <p:nvSpPr>
          <p:cNvPr id="8" name="Text Box 2">
            <a:extLst>
              <a:ext uri="{FF2B5EF4-FFF2-40B4-BE49-F238E27FC236}">
                <a16:creationId xmlns:a16="http://schemas.microsoft.com/office/drawing/2014/main" id="{B394C1FF-06EA-4098-BF6F-6F4575CDDC63}"/>
              </a:ext>
            </a:extLst>
          </p:cNvPr>
          <p:cNvSpPr txBox="1">
            <a:spLocks noChangeArrowheads="1"/>
          </p:cNvSpPr>
          <p:nvPr/>
        </p:nvSpPr>
        <p:spPr bwMode="auto">
          <a:xfrm>
            <a:off x="228600" y="232386"/>
            <a:ext cx="7924800" cy="384721"/>
          </a:xfrm>
          <a:prstGeom prst="rect">
            <a:avLst/>
          </a:prstGeom>
          <a:noFill/>
          <a:ln>
            <a:noFill/>
          </a:ln>
          <a:effectLst/>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28575">
                <a:solidFill>
                  <a:srgbClr val="99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a:spAutoFit/>
          </a:bodyPr>
          <a:lstStyle>
            <a:lvl1pPr marL="900113" indent="-900113">
              <a:defRPr>
                <a:solidFill>
                  <a:schemeClr val="tx1"/>
                </a:solidFill>
                <a:latin typeface="Arial" charset="0"/>
              </a:defRPr>
            </a:lvl1pPr>
            <a:lvl2pPr marL="1430338" indent="-261938">
              <a:defRPr>
                <a:solidFill>
                  <a:schemeClr val="tx1"/>
                </a:solidFill>
                <a:latin typeface="Arial" charset="0"/>
              </a:defRPr>
            </a:lvl2pPr>
            <a:lvl3pPr marL="1609725">
              <a:defRPr>
                <a:solidFill>
                  <a:schemeClr val="tx1"/>
                </a:solidFill>
                <a:latin typeface="Arial" charset="0"/>
              </a:defRPr>
            </a:lvl3pPr>
            <a:lvl4pPr marL="1789113">
              <a:defRPr>
                <a:solidFill>
                  <a:schemeClr val="tx1"/>
                </a:solidFill>
                <a:latin typeface="Arial" charset="0"/>
              </a:defRPr>
            </a:lvl4pPr>
            <a:lvl5pPr marL="1968500">
              <a:defRPr>
                <a:solidFill>
                  <a:schemeClr val="tx1"/>
                </a:solidFill>
                <a:latin typeface="Arial" charset="0"/>
              </a:defRPr>
            </a:lvl5pPr>
            <a:lvl6pPr marL="2425700" fontAlgn="base">
              <a:spcBef>
                <a:spcPct val="0"/>
              </a:spcBef>
              <a:spcAft>
                <a:spcPct val="0"/>
              </a:spcAft>
              <a:defRPr>
                <a:solidFill>
                  <a:schemeClr val="tx1"/>
                </a:solidFill>
                <a:latin typeface="Arial" charset="0"/>
              </a:defRPr>
            </a:lvl6pPr>
            <a:lvl7pPr marL="2882900" fontAlgn="base">
              <a:spcBef>
                <a:spcPct val="0"/>
              </a:spcBef>
              <a:spcAft>
                <a:spcPct val="0"/>
              </a:spcAft>
              <a:defRPr>
                <a:solidFill>
                  <a:schemeClr val="tx1"/>
                </a:solidFill>
                <a:latin typeface="Arial" charset="0"/>
              </a:defRPr>
            </a:lvl7pPr>
            <a:lvl8pPr marL="3340100" fontAlgn="base">
              <a:spcBef>
                <a:spcPct val="0"/>
              </a:spcBef>
              <a:spcAft>
                <a:spcPct val="0"/>
              </a:spcAft>
              <a:defRPr>
                <a:solidFill>
                  <a:schemeClr val="tx1"/>
                </a:solidFill>
                <a:latin typeface="Arial" charset="0"/>
              </a:defRPr>
            </a:lvl8pPr>
            <a:lvl9pPr marL="3797300" fontAlgn="base">
              <a:spcBef>
                <a:spcPct val="0"/>
              </a:spcBef>
              <a:spcAft>
                <a:spcPct val="0"/>
              </a:spcAft>
              <a:defRPr>
                <a:solidFill>
                  <a:schemeClr val="tx1"/>
                </a:solidFill>
                <a:latin typeface="Arial" charset="0"/>
              </a:defRPr>
            </a:lvl9pPr>
          </a:lstStyle>
          <a:p>
            <a:pPr marL="982663" indent="-982663" eaLnBrk="0" hangingPunct="0">
              <a:spcBef>
                <a:spcPct val="50000"/>
              </a:spcBef>
            </a:pPr>
            <a:r>
              <a:rPr lang="fr-FR" sz="2200" b="1" dirty="0">
                <a:solidFill>
                  <a:srgbClr val="0000FF"/>
                </a:solidFill>
              </a:rPr>
              <a:t>6.2.12	Mécanismes de régulation du débit cardiaque</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7" name="Picture 3" descr="19_21ab"/>
          <p:cNvPicPr>
            <a:picLocks noChangeAspect="1" noChangeArrowheads="1"/>
          </p:cNvPicPr>
          <p:nvPr/>
        </p:nvPicPr>
        <p:blipFill>
          <a:blip r:embed="rId3" cstate="print">
            <a:lum bright="-6000" contrast="12000"/>
            <a:extLst>
              <a:ext uri="{28A0092B-C50C-407E-A947-70E740481C1C}">
                <a14:useLocalDpi xmlns:a14="http://schemas.microsoft.com/office/drawing/2010/main" val="0"/>
              </a:ext>
            </a:extLst>
          </a:blip>
          <a:srcRect l="1862" t="3775" r="58702" b="14758"/>
          <a:stretch>
            <a:fillRect/>
          </a:stretch>
        </p:blipFill>
        <p:spPr bwMode="auto">
          <a:xfrm>
            <a:off x="6517256" y="685800"/>
            <a:ext cx="2245743" cy="289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6600"/>
                </a:solidFill>
                <a:miter lim="800000"/>
                <a:headEnd/>
                <a:tailEnd/>
              </a14:hiddenLine>
            </a:ext>
          </a:extLst>
        </p:spPr>
      </p:pic>
      <p:sp>
        <p:nvSpPr>
          <p:cNvPr id="36879" name="Text Box 15"/>
          <p:cNvSpPr txBox="1">
            <a:spLocks noChangeArrowheads="1"/>
          </p:cNvSpPr>
          <p:nvPr/>
        </p:nvSpPr>
        <p:spPr bwMode="auto">
          <a:xfrm>
            <a:off x="609600" y="3794026"/>
            <a:ext cx="4724400" cy="18774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8575">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000">
            <a:spAutoFit/>
          </a:bodyPr>
          <a:lstStyle>
            <a:lvl1pPr>
              <a:defRPr>
                <a:solidFill>
                  <a:schemeClr val="tx1"/>
                </a:solidFill>
                <a:latin typeface="Arial" charset="0"/>
              </a:defRPr>
            </a:lvl1pPr>
            <a:lvl2pPr marL="1511300" indent="-342900">
              <a:defRPr>
                <a:solidFill>
                  <a:schemeClr val="tx1"/>
                </a:solidFill>
                <a:latin typeface="Arial" charset="0"/>
              </a:defRPr>
            </a:lvl2pPr>
            <a:lvl3pPr marL="1944688" indent="-342900">
              <a:defRPr>
                <a:solidFill>
                  <a:schemeClr val="tx1"/>
                </a:solidFill>
                <a:latin typeface="Arial" charset="0"/>
              </a:defRPr>
            </a:lvl3pPr>
            <a:lvl4pPr marL="2466975" indent="-342900">
              <a:defRPr>
                <a:solidFill>
                  <a:schemeClr val="tx1"/>
                </a:solidFill>
                <a:latin typeface="Arial" charset="0"/>
              </a:defRPr>
            </a:lvl4pPr>
            <a:lvl5pPr marL="2989263" indent="-342900">
              <a:defRPr>
                <a:solidFill>
                  <a:schemeClr val="tx1"/>
                </a:solidFill>
                <a:latin typeface="Arial" charset="0"/>
              </a:defRPr>
            </a:lvl5pPr>
            <a:lvl6pPr marL="3446463" indent="-342900" fontAlgn="base">
              <a:spcBef>
                <a:spcPct val="0"/>
              </a:spcBef>
              <a:spcAft>
                <a:spcPct val="0"/>
              </a:spcAft>
              <a:defRPr>
                <a:solidFill>
                  <a:schemeClr val="tx1"/>
                </a:solidFill>
                <a:latin typeface="Arial" charset="0"/>
              </a:defRPr>
            </a:lvl6pPr>
            <a:lvl7pPr marL="3903663" indent="-342900" fontAlgn="base">
              <a:spcBef>
                <a:spcPct val="0"/>
              </a:spcBef>
              <a:spcAft>
                <a:spcPct val="0"/>
              </a:spcAft>
              <a:defRPr>
                <a:solidFill>
                  <a:schemeClr val="tx1"/>
                </a:solidFill>
                <a:latin typeface="Arial" charset="0"/>
              </a:defRPr>
            </a:lvl7pPr>
            <a:lvl8pPr marL="4360863" indent="-342900" fontAlgn="base">
              <a:spcBef>
                <a:spcPct val="0"/>
              </a:spcBef>
              <a:spcAft>
                <a:spcPct val="0"/>
              </a:spcAft>
              <a:defRPr>
                <a:solidFill>
                  <a:schemeClr val="tx1"/>
                </a:solidFill>
                <a:latin typeface="Arial" charset="0"/>
              </a:defRPr>
            </a:lvl8pPr>
            <a:lvl9pPr marL="4818063" indent="-342900" fontAlgn="base">
              <a:spcBef>
                <a:spcPct val="0"/>
              </a:spcBef>
              <a:spcAft>
                <a:spcPct val="0"/>
              </a:spcAft>
              <a:defRPr>
                <a:solidFill>
                  <a:schemeClr val="tx1"/>
                </a:solidFill>
                <a:latin typeface="Arial" charset="0"/>
              </a:defRPr>
            </a:lvl9pPr>
          </a:lstStyle>
          <a:p>
            <a:pPr eaLnBrk="0" hangingPunct="0">
              <a:spcBef>
                <a:spcPct val="25000"/>
              </a:spcBef>
            </a:pPr>
            <a:r>
              <a:rPr lang="fr-FR" sz="1600" dirty="0"/>
              <a:t>L’effet de la précharge provient en grande partie des caractéristiques du rapport longueur-tension observée chez les fibres striées.</a:t>
            </a:r>
          </a:p>
          <a:p>
            <a:pPr eaLnBrk="0" hangingPunct="0">
              <a:spcBef>
                <a:spcPct val="25000"/>
              </a:spcBef>
            </a:pPr>
            <a:r>
              <a:rPr lang="fr-FR" sz="1600" dirty="0"/>
              <a:t>Alors que les fibres squelettiques ont, au repos, un degré d’étirement optimal qui permet de générer une tension maximale, dans le cœur, la longueur au repos est </a:t>
            </a:r>
            <a:r>
              <a:rPr lang="fr-FR" sz="1600" b="1" dirty="0"/>
              <a:t>moindre</a:t>
            </a:r>
            <a:r>
              <a:rPr lang="fr-FR" sz="1600" dirty="0"/>
              <a:t> que la longueur optimale !</a:t>
            </a:r>
          </a:p>
        </p:txBody>
      </p:sp>
      <p:sp>
        <p:nvSpPr>
          <p:cNvPr id="36880" name="Text Box 16"/>
          <p:cNvSpPr txBox="1">
            <a:spLocks noChangeArrowheads="1"/>
          </p:cNvSpPr>
          <p:nvPr/>
        </p:nvSpPr>
        <p:spPr bwMode="auto">
          <a:xfrm>
            <a:off x="228600" y="228600"/>
            <a:ext cx="8839200"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000">
            <a:spAutoFit/>
          </a:bodyPr>
          <a:lstStyle>
            <a:lvl1pPr marL="365125" indent="-365125">
              <a:defRPr>
                <a:solidFill>
                  <a:schemeClr val="tx1"/>
                </a:solidFill>
                <a:latin typeface="Arial" charset="0"/>
              </a:defRPr>
            </a:lvl1pPr>
            <a:lvl2pPr marL="1511300" indent="-342900">
              <a:defRPr>
                <a:solidFill>
                  <a:schemeClr val="tx1"/>
                </a:solidFill>
                <a:latin typeface="Arial" charset="0"/>
              </a:defRPr>
            </a:lvl2pPr>
            <a:lvl3pPr marL="1944688" indent="-342900">
              <a:defRPr>
                <a:solidFill>
                  <a:schemeClr val="tx1"/>
                </a:solidFill>
                <a:latin typeface="Arial" charset="0"/>
              </a:defRPr>
            </a:lvl3pPr>
            <a:lvl4pPr marL="2466975" indent="-342900">
              <a:defRPr>
                <a:solidFill>
                  <a:schemeClr val="tx1"/>
                </a:solidFill>
                <a:latin typeface="Arial" charset="0"/>
              </a:defRPr>
            </a:lvl4pPr>
            <a:lvl5pPr marL="2989263" indent="-342900">
              <a:defRPr>
                <a:solidFill>
                  <a:schemeClr val="tx1"/>
                </a:solidFill>
                <a:latin typeface="Arial" charset="0"/>
              </a:defRPr>
            </a:lvl5pPr>
            <a:lvl6pPr marL="3446463" indent="-342900" fontAlgn="base">
              <a:spcBef>
                <a:spcPct val="0"/>
              </a:spcBef>
              <a:spcAft>
                <a:spcPct val="0"/>
              </a:spcAft>
              <a:defRPr>
                <a:solidFill>
                  <a:schemeClr val="tx1"/>
                </a:solidFill>
                <a:latin typeface="Arial" charset="0"/>
              </a:defRPr>
            </a:lvl6pPr>
            <a:lvl7pPr marL="3903663" indent="-342900" fontAlgn="base">
              <a:spcBef>
                <a:spcPct val="0"/>
              </a:spcBef>
              <a:spcAft>
                <a:spcPct val="0"/>
              </a:spcAft>
              <a:defRPr>
                <a:solidFill>
                  <a:schemeClr val="tx1"/>
                </a:solidFill>
                <a:latin typeface="Arial" charset="0"/>
              </a:defRPr>
            </a:lvl7pPr>
            <a:lvl8pPr marL="4360863" indent="-342900" fontAlgn="base">
              <a:spcBef>
                <a:spcPct val="0"/>
              </a:spcBef>
              <a:spcAft>
                <a:spcPct val="0"/>
              </a:spcAft>
              <a:defRPr>
                <a:solidFill>
                  <a:schemeClr val="tx1"/>
                </a:solidFill>
                <a:latin typeface="Arial" charset="0"/>
              </a:defRPr>
            </a:lvl8pPr>
            <a:lvl9pPr marL="4818063" indent="-342900" fontAlgn="base">
              <a:spcBef>
                <a:spcPct val="0"/>
              </a:spcBef>
              <a:spcAft>
                <a:spcPct val="0"/>
              </a:spcAft>
              <a:defRPr>
                <a:solidFill>
                  <a:schemeClr val="tx1"/>
                </a:solidFill>
                <a:latin typeface="Arial" charset="0"/>
              </a:defRPr>
            </a:lvl9pPr>
          </a:lstStyle>
          <a:p>
            <a:pPr marL="355600" indent="-355600" eaLnBrk="0" hangingPunct="0">
              <a:lnSpc>
                <a:spcPct val="90000"/>
              </a:lnSpc>
            </a:pPr>
            <a:r>
              <a:rPr lang="fr-FR" sz="2000" b="1" dirty="0"/>
              <a:t>(i)	</a:t>
            </a:r>
            <a:r>
              <a:rPr lang="fr-FR" sz="2000" b="1" i="1" u="sng" dirty="0"/>
              <a:t>Précharge</a:t>
            </a:r>
            <a:r>
              <a:rPr lang="fr-FR" sz="2000" b="1" dirty="0"/>
              <a:t> : degré d’étirement des parois des ventricules (= VTD)</a:t>
            </a:r>
          </a:p>
        </p:txBody>
      </p:sp>
      <p:sp>
        <p:nvSpPr>
          <p:cNvPr id="36866" name="Text Box 2"/>
          <p:cNvSpPr txBox="1">
            <a:spLocks noChangeArrowheads="1"/>
          </p:cNvSpPr>
          <p:nvPr/>
        </p:nvSpPr>
        <p:spPr bwMode="auto">
          <a:xfrm>
            <a:off x="457200" y="638770"/>
            <a:ext cx="5791200" cy="2269852"/>
          </a:xfrm>
          <a:prstGeom prst="rect">
            <a:avLst/>
          </a:prstGeom>
          <a:solidFill>
            <a:schemeClr val="bg1"/>
          </a:solid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000">
            <a:spAutoFit/>
          </a:bodyPr>
          <a:lstStyle>
            <a:lvl1pPr marL="87313">
              <a:defRPr>
                <a:solidFill>
                  <a:schemeClr val="tx1"/>
                </a:solidFill>
                <a:latin typeface="Arial" charset="0"/>
              </a:defRPr>
            </a:lvl1pPr>
            <a:lvl2pPr marL="450850" indent="-184150">
              <a:defRPr>
                <a:solidFill>
                  <a:schemeClr val="tx1"/>
                </a:solidFill>
                <a:latin typeface="Arial" charset="0"/>
              </a:defRPr>
            </a:lvl2pPr>
            <a:lvl3pPr marL="2117725" indent="-342900">
              <a:defRPr>
                <a:solidFill>
                  <a:schemeClr val="tx1"/>
                </a:solidFill>
                <a:latin typeface="Arial" charset="0"/>
              </a:defRPr>
            </a:lvl3pPr>
            <a:lvl4pPr marL="2640013" indent="-342900">
              <a:defRPr>
                <a:solidFill>
                  <a:schemeClr val="tx1"/>
                </a:solidFill>
                <a:latin typeface="Arial" charset="0"/>
              </a:defRPr>
            </a:lvl4pPr>
            <a:lvl5pPr marL="3162300" indent="-342900">
              <a:defRPr>
                <a:solidFill>
                  <a:schemeClr val="tx1"/>
                </a:solidFill>
                <a:latin typeface="Arial" charset="0"/>
              </a:defRPr>
            </a:lvl5pPr>
            <a:lvl6pPr marL="3619500" indent="-342900" fontAlgn="base">
              <a:spcBef>
                <a:spcPct val="0"/>
              </a:spcBef>
              <a:spcAft>
                <a:spcPct val="0"/>
              </a:spcAft>
              <a:defRPr>
                <a:solidFill>
                  <a:schemeClr val="tx1"/>
                </a:solidFill>
                <a:latin typeface="Arial" charset="0"/>
              </a:defRPr>
            </a:lvl6pPr>
            <a:lvl7pPr marL="4076700" indent="-342900" fontAlgn="base">
              <a:spcBef>
                <a:spcPct val="0"/>
              </a:spcBef>
              <a:spcAft>
                <a:spcPct val="0"/>
              </a:spcAft>
              <a:defRPr>
                <a:solidFill>
                  <a:schemeClr val="tx1"/>
                </a:solidFill>
                <a:latin typeface="Arial" charset="0"/>
              </a:defRPr>
            </a:lvl7pPr>
            <a:lvl8pPr marL="4533900" indent="-342900" fontAlgn="base">
              <a:spcBef>
                <a:spcPct val="0"/>
              </a:spcBef>
              <a:spcAft>
                <a:spcPct val="0"/>
              </a:spcAft>
              <a:defRPr>
                <a:solidFill>
                  <a:schemeClr val="tx1"/>
                </a:solidFill>
                <a:latin typeface="Arial" charset="0"/>
              </a:defRPr>
            </a:lvl8pPr>
            <a:lvl9pPr marL="4991100" indent="-342900" fontAlgn="base">
              <a:spcBef>
                <a:spcPct val="0"/>
              </a:spcBef>
              <a:spcAft>
                <a:spcPct val="0"/>
              </a:spcAft>
              <a:defRPr>
                <a:solidFill>
                  <a:schemeClr val="tx1"/>
                </a:solidFill>
                <a:latin typeface="Arial" charset="0"/>
              </a:defRPr>
            </a:lvl9pPr>
          </a:lstStyle>
          <a:p>
            <a:pPr eaLnBrk="0" hangingPunct="0">
              <a:spcBef>
                <a:spcPct val="30000"/>
              </a:spcBef>
            </a:pPr>
            <a:r>
              <a:rPr lang="fr-FR" b="1" u="sng" dirty="0"/>
              <a:t>Loi de Starling</a:t>
            </a:r>
            <a:r>
              <a:rPr lang="fr-FR" b="1" dirty="0"/>
              <a:t> :</a:t>
            </a:r>
            <a:endParaRPr lang="fr-FR" dirty="0"/>
          </a:p>
          <a:p>
            <a:pPr eaLnBrk="0" hangingPunct="0">
              <a:spcBef>
                <a:spcPts val="600"/>
              </a:spcBef>
            </a:pPr>
            <a:r>
              <a:rPr lang="fr-FR" sz="1600" dirty="0"/>
              <a:t>À l’intérieur des limites physiologiques, plus la </a:t>
            </a:r>
            <a:r>
              <a:rPr lang="fr-FR" sz="1600" b="1" i="1" dirty="0"/>
              <a:t>précharge</a:t>
            </a:r>
            <a:r>
              <a:rPr lang="fr-FR" sz="1600" dirty="0"/>
              <a:t> </a:t>
            </a:r>
          </a:p>
          <a:p>
            <a:pPr eaLnBrk="0" hangingPunct="0">
              <a:spcBef>
                <a:spcPts val="0"/>
              </a:spcBef>
            </a:pPr>
            <a:r>
              <a:rPr lang="fr-FR" sz="1600" b="1" dirty="0"/>
              <a:t>(= VTD) </a:t>
            </a:r>
            <a:r>
              <a:rPr lang="fr-FR" sz="1600" dirty="0"/>
              <a:t>est grande, plus la force de contraction sera grande durant la systole.</a:t>
            </a:r>
          </a:p>
          <a:p>
            <a:pPr eaLnBrk="0" hangingPunct="0">
              <a:spcBef>
                <a:spcPts val="600"/>
              </a:spcBef>
            </a:pPr>
            <a:r>
              <a:rPr lang="fr-FR" sz="1600" dirty="0"/>
              <a:t>Il existe une relation directe entre VTD et VS : </a:t>
            </a:r>
            <a:r>
              <a:rPr lang="fr-FR" sz="1600" b="1" dirty="0">
                <a:sym typeface="Symbol" pitchFamily="18" charset="2"/>
              </a:rPr>
              <a:t> VTD   VS</a:t>
            </a:r>
          </a:p>
          <a:p>
            <a:pPr marL="93663" lvl="1" indent="0" eaLnBrk="0" hangingPunct="0">
              <a:spcBef>
                <a:spcPts val="1200"/>
              </a:spcBef>
            </a:pPr>
            <a:r>
              <a:rPr lang="fr-FR" sz="1600" b="1" i="1" dirty="0">
                <a:sym typeface="Symbol" pitchFamily="18" charset="2"/>
              </a:rPr>
              <a:t>Retour veineux </a:t>
            </a:r>
            <a:r>
              <a:rPr lang="fr-FR" sz="1600" b="1" dirty="0">
                <a:sym typeface="Symbol" pitchFamily="18" charset="2"/>
              </a:rPr>
              <a:t>:</a:t>
            </a:r>
            <a:r>
              <a:rPr lang="fr-FR" sz="1600" dirty="0">
                <a:sym typeface="Symbol" pitchFamily="18" charset="2"/>
              </a:rPr>
              <a:t> quantité de sang qui retourne au cœur. </a:t>
            </a:r>
          </a:p>
          <a:p>
            <a:pPr marL="271463" lvl="1" indent="-185738" eaLnBrk="0" hangingPunct="0">
              <a:spcBef>
                <a:spcPts val="300"/>
              </a:spcBef>
            </a:pPr>
            <a:r>
              <a:rPr lang="fr-FR" sz="1600" dirty="0">
                <a:sym typeface="Symbol" pitchFamily="18" charset="2"/>
              </a:rPr>
              <a:t> retour veineux   VTD   VS</a:t>
            </a:r>
            <a:endParaRPr lang="fr-FR" sz="1600" dirty="0"/>
          </a:p>
        </p:txBody>
      </p:sp>
      <p:sp>
        <p:nvSpPr>
          <p:cNvPr id="36882" name="Text Box 18"/>
          <p:cNvSpPr txBox="1">
            <a:spLocks noChangeArrowheads="1"/>
          </p:cNvSpPr>
          <p:nvPr/>
        </p:nvSpPr>
        <p:spPr bwMode="auto">
          <a:xfrm>
            <a:off x="6248400" y="3246465"/>
            <a:ext cx="1052513"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1400" b="1" u="sng" dirty="0"/>
              <a:t>Précharge</a:t>
            </a:r>
            <a:endParaRPr lang="fr-CA" sz="1400" b="1" u="sng" dirty="0"/>
          </a:p>
        </p:txBody>
      </p:sp>
      <p:pic>
        <p:nvPicPr>
          <p:cNvPr id="4" name="Picture 3" descr="Diagram&#10;&#10;Description automatically generated">
            <a:extLst>
              <a:ext uri="{FF2B5EF4-FFF2-40B4-BE49-F238E27FC236}">
                <a16:creationId xmlns:a16="http://schemas.microsoft.com/office/drawing/2014/main" id="{712ADCDA-474B-4ADF-8A26-6A0E513502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4987" y="3794026"/>
            <a:ext cx="3078480" cy="2676497"/>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ext Box 2"/>
          <p:cNvSpPr txBox="1">
            <a:spLocks noChangeArrowheads="1"/>
          </p:cNvSpPr>
          <p:nvPr/>
        </p:nvSpPr>
        <p:spPr bwMode="auto">
          <a:xfrm>
            <a:off x="609600" y="990600"/>
            <a:ext cx="5562600" cy="275152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5125" indent="-365125">
              <a:defRPr>
                <a:solidFill>
                  <a:schemeClr val="tx1"/>
                </a:solidFill>
                <a:latin typeface="Arial" charset="0"/>
              </a:defRPr>
            </a:lvl1pPr>
            <a:lvl2pPr marL="717550" indent="-173038">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179388" lvl="1" indent="-179388" eaLnBrk="0" hangingPunct="0">
              <a:spcBef>
                <a:spcPct val="25000"/>
              </a:spcBef>
              <a:buFont typeface="Arial" pitchFamily="34" charset="0"/>
              <a:buChar char="−"/>
            </a:pPr>
            <a:r>
              <a:rPr lang="fr-FR" sz="1600" dirty="0"/>
              <a:t>Une augmentation de la postcharge </a:t>
            </a:r>
            <a:r>
              <a:rPr lang="fr-FR" sz="1600" b="1" dirty="0"/>
              <a:t>diminue </a:t>
            </a:r>
            <a:r>
              <a:rPr lang="fr-FR" sz="1600" dirty="0"/>
              <a:t>le volume systolique (et donc augmente le volume télésystolique).</a:t>
            </a:r>
          </a:p>
          <a:p>
            <a:pPr marL="179388" lvl="1" indent="-179388" eaLnBrk="0" hangingPunct="0">
              <a:spcBef>
                <a:spcPct val="30000"/>
              </a:spcBef>
              <a:buFont typeface="Arial" pitchFamily="34" charset="0"/>
              <a:buChar char="−"/>
            </a:pPr>
            <a:r>
              <a:rPr lang="fr-FR" sz="1600" dirty="0"/>
              <a:t>Chez les personnes en santé :</a:t>
            </a:r>
          </a:p>
          <a:p>
            <a:pPr marL="179388" lvl="1" indent="-179388" eaLnBrk="0" hangingPunct="0">
              <a:spcBef>
                <a:spcPts val="0"/>
              </a:spcBef>
            </a:pPr>
            <a:r>
              <a:rPr lang="fr-FR" sz="1600" dirty="0"/>
              <a:t>	Pression ≈ 80 mm Hg dans l’aorte ; 8 mm Hg dans le tronc pulmonaire.</a:t>
            </a:r>
          </a:p>
          <a:p>
            <a:pPr marL="357188" lvl="1" indent="-179388" eaLnBrk="0" hangingPunct="0"/>
            <a:r>
              <a:rPr lang="fr-FR" sz="1600" dirty="0">
                <a:sym typeface="Symbol" pitchFamily="18" charset="2"/>
              </a:rPr>
              <a:t> </a:t>
            </a:r>
            <a:r>
              <a:rPr lang="fr-FR" sz="1600" dirty="0"/>
              <a:t>pas de problème</a:t>
            </a:r>
          </a:p>
          <a:p>
            <a:pPr marL="179388" lvl="1" indent="-179388" eaLnBrk="0" hangingPunct="0">
              <a:spcBef>
                <a:spcPct val="30000"/>
              </a:spcBef>
              <a:buFont typeface="Arial" pitchFamily="34" charset="0"/>
              <a:buChar char="−"/>
            </a:pPr>
            <a:r>
              <a:rPr lang="fr-FR" sz="1600" dirty="0"/>
              <a:t>Cependant, dans les cas d’hypertension (pression artérielle élevée), la postcharge peut augmenter au point de nuire à l’éjection du sang :</a:t>
            </a:r>
          </a:p>
          <a:p>
            <a:pPr marL="271463" lvl="1" indent="0" eaLnBrk="0" hangingPunct="0">
              <a:spcBef>
                <a:spcPct val="20000"/>
              </a:spcBef>
            </a:pPr>
            <a:r>
              <a:rPr lang="fr-FR" sz="1600" dirty="0">
                <a:cs typeface="Arial" charset="0"/>
                <a:sym typeface="Symbol" pitchFamily="18" charset="2"/>
              </a:rPr>
              <a:t> postcharge  </a:t>
            </a:r>
            <a:r>
              <a:rPr lang="fr-FR" sz="1600" dirty="0">
                <a:sym typeface="Symbol" pitchFamily="18" charset="2"/>
              </a:rPr>
              <a:t></a:t>
            </a:r>
            <a:r>
              <a:rPr lang="fr-FR" sz="1600" dirty="0">
                <a:cs typeface="Arial" charset="0"/>
                <a:sym typeface="Symbol" pitchFamily="18" charset="2"/>
              </a:rPr>
              <a:t> </a:t>
            </a:r>
            <a:r>
              <a:rPr lang="fr-FR" sz="1600" dirty="0"/>
              <a:t>VTS et </a:t>
            </a:r>
            <a:r>
              <a:rPr lang="fr-FR" sz="1600" dirty="0">
                <a:sym typeface="Symbol" pitchFamily="18" charset="2"/>
              </a:rPr>
              <a:t></a:t>
            </a:r>
            <a:r>
              <a:rPr lang="fr-FR" sz="1600" dirty="0"/>
              <a:t> VS</a:t>
            </a:r>
          </a:p>
        </p:txBody>
      </p:sp>
      <p:sp>
        <p:nvSpPr>
          <p:cNvPr id="135171" name="Text Box 3"/>
          <p:cNvSpPr txBox="1">
            <a:spLocks noChangeArrowheads="1"/>
          </p:cNvSpPr>
          <p:nvPr/>
        </p:nvSpPr>
        <p:spPr bwMode="auto">
          <a:xfrm>
            <a:off x="685800" y="4692650"/>
            <a:ext cx="7924800" cy="1384995"/>
          </a:xfrm>
          <a:prstGeom prst="rect">
            <a:avLst/>
          </a:prstGeom>
          <a:solidFill>
            <a:schemeClr val="bg1"/>
          </a:solidFill>
          <a:ln w="9525">
            <a:solidFill>
              <a:srgbClr val="0000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23838" indent="-223838">
              <a:defRPr>
                <a:solidFill>
                  <a:schemeClr val="tx1"/>
                </a:solidFill>
                <a:latin typeface="Arial" charset="0"/>
              </a:defRPr>
            </a:lvl1pPr>
            <a:lvl2pPr marL="630238" indent="-173038">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271463" indent="-271463" eaLnBrk="0" hangingPunct="0">
              <a:spcBef>
                <a:spcPct val="25000"/>
              </a:spcBef>
              <a:buFont typeface="Wingdings" pitchFamily="2" charset="2"/>
              <a:buChar char="ü"/>
            </a:pPr>
            <a:r>
              <a:rPr lang="fr-FR" sz="1600" dirty="0"/>
              <a:t>Bien que la précharge et la postcharge affectent le volume systolique (et donc le débit cardiaque), seule la précharge constitue un </a:t>
            </a:r>
            <a:r>
              <a:rPr lang="fr-FR" sz="1600" i="1" dirty="0"/>
              <a:t>mécanisme de régulation</a:t>
            </a:r>
            <a:r>
              <a:rPr lang="fr-FR" sz="1600" dirty="0"/>
              <a:t> physiologique de ce débit cardiaque.</a:t>
            </a:r>
          </a:p>
          <a:p>
            <a:pPr marL="271463" indent="-271463" eaLnBrk="0" hangingPunct="0">
              <a:spcBef>
                <a:spcPct val="25000"/>
              </a:spcBef>
              <a:buFont typeface="Wingdings" pitchFamily="2" charset="2"/>
              <a:buChar char="ü"/>
            </a:pPr>
            <a:r>
              <a:rPr lang="fr-FR" sz="1600" dirty="0"/>
              <a:t>La précharge est un facteur </a:t>
            </a:r>
            <a:r>
              <a:rPr lang="fr-FR" sz="1600" b="1" i="1" dirty="0"/>
              <a:t>intrinsèque </a:t>
            </a:r>
            <a:r>
              <a:rPr lang="fr-FR" sz="1600" dirty="0"/>
              <a:t>de régulation : elle dépend des caractéristiques inhérentes au cœur, et non des contrôles nerveux ou hormonaux.</a:t>
            </a:r>
            <a:endParaRPr lang="fr-FR" sz="1600" u="sng" dirty="0"/>
          </a:p>
        </p:txBody>
      </p:sp>
      <p:pic>
        <p:nvPicPr>
          <p:cNvPr id="135172" name="Picture 4" descr="19_21ab"/>
          <p:cNvPicPr>
            <a:picLocks noChangeAspect="1" noChangeArrowheads="1"/>
          </p:cNvPicPr>
          <p:nvPr/>
        </p:nvPicPr>
        <p:blipFill>
          <a:blip r:embed="rId3" cstate="print">
            <a:lum bright="-6000" contrast="12000"/>
            <a:extLst>
              <a:ext uri="{28A0092B-C50C-407E-A947-70E740481C1C}">
                <a14:useLocalDpi xmlns:a14="http://schemas.microsoft.com/office/drawing/2010/main" val="0"/>
              </a:ext>
            </a:extLst>
          </a:blip>
          <a:srcRect l="59354" t="3775" r="2840" b="14758"/>
          <a:stretch>
            <a:fillRect/>
          </a:stretch>
        </p:blipFill>
        <p:spPr bwMode="auto">
          <a:xfrm>
            <a:off x="6477000" y="838200"/>
            <a:ext cx="2338388" cy="319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6600"/>
                </a:solidFill>
                <a:miter lim="800000"/>
                <a:headEnd/>
                <a:tailEnd/>
              </a14:hiddenLine>
            </a:ext>
          </a:extLst>
        </p:spPr>
      </p:pic>
      <p:sp>
        <p:nvSpPr>
          <p:cNvPr id="135174" name="Text Box 6"/>
          <p:cNvSpPr txBox="1">
            <a:spLocks noChangeArrowheads="1"/>
          </p:cNvSpPr>
          <p:nvPr/>
        </p:nvSpPr>
        <p:spPr bwMode="auto">
          <a:xfrm>
            <a:off x="7696200" y="1066800"/>
            <a:ext cx="114935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sz="1400" b="1" u="sng" dirty="0"/>
              <a:t>Postcharge</a:t>
            </a:r>
            <a:endParaRPr lang="fr-CA" sz="1400" b="1" u="sng" dirty="0"/>
          </a:p>
        </p:txBody>
      </p:sp>
      <p:sp>
        <p:nvSpPr>
          <p:cNvPr id="6" name="Text Box 2"/>
          <p:cNvSpPr txBox="1">
            <a:spLocks noChangeArrowheads="1"/>
          </p:cNvSpPr>
          <p:nvPr/>
        </p:nvSpPr>
        <p:spPr bwMode="auto">
          <a:xfrm>
            <a:off x="188119" y="209283"/>
            <a:ext cx="8610600" cy="74321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5125" indent="-365125">
              <a:defRPr>
                <a:solidFill>
                  <a:schemeClr val="tx1"/>
                </a:solidFill>
                <a:latin typeface="Arial" charset="0"/>
              </a:defRPr>
            </a:lvl1pPr>
            <a:lvl2pPr marL="717550" indent="-173038">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450850" indent="-450850" eaLnBrk="0" hangingPunct="0">
              <a:lnSpc>
                <a:spcPct val="110000"/>
              </a:lnSpc>
              <a:spcBef>
                <a:spcPts val="600"/>
              </a:spcBef>
            </a:pPr>
            <a:r>
              <a:rPr lang="fr-FR" sz="2000" b="1" dirty="0"/>
              <a:t>(ii)	</a:t>
            </a:r>
            <a:r>
              <a:rPr lang="fr-FR" sz="2000" b="1" i="1" u="sng" dirty="0"/>
              <a:t>Postcharge</a:t>
            </a:r>
            <a:r>
              <a:rPr lang="fr-FR" sz="2000" b="1" dirty="0"/>
              <a:t> : pression artérielle qui s’oppose à l’éjection du sang par les ventricules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ext Box 2"/>
          <p:cNvSpPr txBox="1">
            <a:spLocks noChangeArrowheads="1"/>
          </p:cNvSpPr>
          <p:nvPr/>
        </p:nvSpPr>
        <p:spPr bwMode="auto">
          <a:xfrm>
            <a:off x="166687" y="682079"/>
            <a:ext cx="8763000" cy="11541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9900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450850" indent="-1905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628650" lvl="1" eaLnBrk="0" hangingPunct="0">
              <a:spcBef>
                <a:spcPts val="1200"/>
              </a:spcBef>
              <a:buFont typeface="Arial" pitchFamily="34" charset="0"/>
              <a:buChar char="−"/>
              <a:tabLst>
                <a:tab pos="8432800" algn="l"/>
              </a:tabLst>
            </a:pPr>
            <a:r>
              <a:rPr lang="fr-FR" sz="1600" dirty="0"/>
              <a:t>Contrôlée par des </a:t>
            </a:r>
            <a:r>
              <a:rPr lang="fr-FR" sz="1600" b="1" i="1" dirty="0"/>
              <a:t>facteurs extrinsèques</a:t>
            </a:r>
            <a:r>
              <a:rPr lang="fr-FR" sz="1600" dirty="0"/>
              <a:t> (i.e. facteurs externes qui altèrent la force de contraction).</a:t>
            </a:r>
            <a:endParaRPr lang="fr-FR" sz="1600" b="1" dirty="0">
              <a:solidFill>
                <a:srgbClr val="003366"/>
              </a:solidFill>
            </a:endParaRPr>
          </a:p>
          <a:p>
            <a:pPr marL="628650" lvl="1" eaLnBrk="0" hangingPunct="0">
              <a:spcBef>
                <a:spcPts val="600"/>
              </a:spcBef>
              <a:buFont typeface="Arial" pitchFamily="34" charset="0"/>
              <a:buChar char="−"/>
            </a:pPr>
            <a:r>
              <a:rPr lang="fr-FR" sz="1600" dirty="0"/>
              <a:t>Ces facteurs agissent principalement via la régulation des ions Ca</a:t>
            </a:r>
            <a:r>
              <a:rPr lang="fr-FR" sz="1600" baseline="30000" dirty="0"/>
              <a:t>2+</a:t>
            </a:r>
            <a:r>
              <a:rPr lang="fr-FR" sz="1600" dirty="0"/>
              <a:t> dans les myocytes </a:t>
            </a:r>
            <a:r>
              <a:rPr lang="fr-FR" sz="1600" u="sng" dirty="0"/>
              <a:t>contractiles</a:t>
            </a:r>
            <a:r>
              <a:rPr lang="fr-FR" sz="1600" dirty="0"/>
              <a:t>.</a:t>
            </a:r>
            <a:endParaRPr lang="fr-FR" sz="1600" b="1" i="1" u="sng" dirty="0">
              <a:solidFill>
                <a:srgbClr val="003366"/>
              </a:solidFill>
            </a:endParaRPr>
          </a:p>
        </p:txBody>
      </p:sp>
      <p:sp>
        <p:nvSpPr>
          <p:cNvPr id="38915" name="Text Box 3"/>
          <p:cNvSpPr txBox="1">
            <a:spLocks noChangeArrowheads="1"/>
          </p:cNvSpPr>
          <p:nvPr/>
        </p:nvSpPr>
        <p:spPr bwMode="auto">
          <a:xfrm>
            <a:off x="479425" y="1836241"/>
            <a:ext cx="8602662" cy="345735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0033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449263" indent="-449263">
              <a:defRPr>
                <a:solidFill>
                  <a:schemeClr val="tx1"/>
                </a:solidFill>
                <a:latin typeface="Arial" charset="0"/>
              </a:defRPr>
            </a:lvl1pPr>
            <a:lvl2pPr marL="801688" indent="-173038">
              <a:defRPr>
                <a:solidFill>
                  <a:schemeClr val="tx1"/>
                </a:solidFill>
                <a:latin typeface="Arial" charset="0"/>
              </a:defRPr>
            </a:lvl2pPr>
            <a:lvl3pPr marL="1641475" indent="-371475">
              <a:defRPr>
                <a:solidFill>
                  <a:schemeClr val="tx1"/>
                </a:solidFill>
                <a:latin typeface="Arial" charset="0"/>
              </a:defRPr>
            </a:lvl3pPr>
            <a:lvl4pPr marL="2192338" indent="-371475">
              <a:defRPr>
                <a:solidFill>
                  <a:schemeClr val="tx1"/>
                </a:solidFill>
                <a:latin typeface="Arial" charset="0"/>
              </a:defRPr>
            </a:lvl4pPr>
            <a:lvl5pPr marL="2743200" indent="-371475">
              <a:defRPr>
                <a:solidFill>
                  <a:schemeClr val="tx1"/>
                </a:solidFill>
                <a:latin typeface="Arial" charset="0"/>
              </a:defRPr>
            </a:lvl5pPr>
            <a:lvl6pPr marL="3200400" indent="-371475" fontAlgn="base">
              <a:spcBef>
                <a:spcPct val="0"/>
              </a:spcBef>
              <a:spcAft>
                <a:spcPct val="0"/>
              </a:spcAft>
              <a:defRPr>
                <a:solidFill>
                  <a:schemeClr val="tx1"/>
                </a:solidFill>
                <a:latin typeface="Arial" charset="0"/>
              </a:defRPr>
            </a:lvl6pPr>
            <a:lvl7pPr marL="3657600" indent="-371475" fontAlgn="base">
              <a:spcBef>
                <a:spcPct val="0"/>
              </a:spcBef>
              <a:spcAft>
                <a:spcPct val="0"/>
              </a:spcAft>
              <a:defRPr>
                <a:solidFill>
                  <a:schemeClr val="tx1"/>
                </a:solidFill>
                <a:latin typeface="Arial" charset="0"/>
              </a:defRPr>
            </a:lvl7pPr>
            <a:lvl8pPr marL="4114800" indent="-371475" fontAlgn="base">
              <a:spcBef>
                <a:spcPct val="0"/>
              </a:spcBef>
              <a:spcAft>
                <a:spcPct val="0"/>
              </a:spcAft>
              <a:defRPr>
                <a:solidFill>
                  <a:schemeClr val="tx1"/>
                </a:solidFill>
                <a:latin typeface="Arial" charset="0"/>
              </a:defRPr>
            </a:lvl8pPr>
            <a:lvl9pPr marL="4572000" indent="-371475" fontAlgn="base">
              <a:spcBef>
                <a:spcPct val="0"/>
              </a:spcBef>
              <a:spcAft>
                <a:spcPct val="0"/>
              </a:spcAft>
              <a:defRPr>
                <a:solidFill>
                  <a:schemeClr val="tx1"/>
                </a:solidFill>
                <a:latin typeface="Arial" charset="0"/>
              </a:defRPr>
            </a:lvl9pPr>
          </a:lstStyle>
          <a:p>
            <a:pPr marL="541338" indent="-185738" eaLnBrk="0" hangingPunct="0">
              <a:spcBef>
                <a:spcPts val="600"/>
              </a:spcBef>
              <a:buClr>
                <a:schemeClr val="tx1"/>
              </a:buClr>
              <a:buSzPct val="80000"/>
              <a:buFont typeface="Wingdings" pitchFamily="2" charset="2"/>
              <a:buChar char="§"/>
            </a:pPr>
            <a:r>
              <a:rPr lang="fr-FR" sz="1600" b="1" dirty="0"/>
              <a:t>Stimulation sympathique :</a:t>
            </a:r>
            <a:r>
              <a:rPr lang="fr-FR" sz="1600" dirty="0"/>
              <a:t> </a:t>
            </a:r>
            <a:r>
              <a:rPr lang="fr-FR" sz="1600" dirty="0">
                <a:cs typeface="Arial" charset="0"/>
              </a:rPr>
              <a:t>↑</a:t>
            </a:r>
            <a:r>
              <a:rPr lang="fr-FR" sz="1600" dirty="0"/>
              <a:t> contractilité</a:t>
            </a:r>
          </a:p>
          <a:p>
            <a:pPr marL="541338" indent="0" eaLnBrk="0" hangingPunct="0">
              <a:spcBef>
                <a:spcPts val="200"/>
              </a:spcBef>
              <a:buClr>
                <a:schemeClr val="tx1"/>
              </a:buClr>
            </a:pPr>
            <a:r>
              <a:rPr lang="fr-FR" sz="1600" dirty="0"/>
              <a:t>Tout comme les cellules cardionectrices, les cellules contractiles sont innervées par le système sympathique.</a:t>
            </a:r>
          </a:p>
          <a:p>
            <a:pPr marL="541338" indent="-185738" eaLnBrk="0" hangingPunct="0">
              <a:spcBef>
                <a:spcPts val="800"/>
              </a:spcBef>
              <a:buClr>
                <a:schemeClr val="tx1"/>
              </a:buClr>
              <a:buSzPct val="80000"/>
              <a:buFont typeface="Wingdings" pitchFamily="2" charset="2"/>
              <a:buChar char="§"/>
            </a:pPr>
            <a:r>
              <a:rPr lang="fr-FR" sz="1600" b="1" dirty="0"/>
              <a:t>Hormones :</a:t>
            </a:r>
            <a:r>
              <a:rPr lang="fr-FR" sz="1600" dirty="0"/>
              <a:t> </a:t>
            </a:r>
          </a:p>
          <a:p>
            <a:pPr marL="541338" indent="0" eaLnBrk="0" hangingPunct="0">
              <a:spcBef>
                <a:spcPts val="200"/>
              </a:spcBef>
              <a:buClr>
                <a:schemeClr val="tx1"/>
              </a:buClr>
            </a:pPr>
            <a:r>
              <a:rPr lang="fr-FR" sz="1600" dirty="0"/>
              <a:t>Adrénaline : </a:t>
            </a:r>
            <a:r>
              <a:rPr lang="fr-FR" sz="1600" dirty="0">
                <a:cs typeface="Arial" charset="0"/>
              </a:rPr>
              <a:t>↑</a:t>
            </a:r>
            <a:r>
              <a:rPr lang="fr-FR" sz="1600" dirty="0"/>
              <a:t> de la contractilité</a:t>
            </a:r>
          </a:p>
          <a:p>
            <a:pPr marL="541338" indent="-185738" eaLnBrk="0" hangingPunct="0">
              <a:spcBef>
                <a:spcPts val="800"/>
              </a:spcBef>
              <a:buClr>
                <a:schemeClr val="tx1"/>
              </a:buClr>
              <a:buSzPct val="80000"/>
              <a:buFont typeface="Wingdings" pitchFamily="2" charset="2"/>
              <a:buChar char="§"/>
            </a:pPr>
            <a:r>
              <a:rPr lang="fr-FR" sz="1600" b="1" dirty="0"/>
              <a:t>Composition ionique :</a:t>
            </a:r>
          </a:p>
          <a:p>
            <a:pPr eaLnBrk="0" hangingPunct="0">
              <a:spcBef>
                <a:spcPts val="200"/>
              </a:spcBef>
              <a:buClr>
                <a:schemeClr val="tx1"/>
              </a:buClr>
            </a:pPr>
            <a:r>
              <a:rPr lang="fr-FR" sz="1600" dirty="0"/>
              <a:t>	 </a:t>
            </a:r>
            <a:r>
              <a:rPr lang="fr-FR" sz="1600" dirty="0">
                <a:cs typeface="Arial" charset="0"/>
              </a:rPr>
              <a:t>↑ [Ca</a:t>
            </a:r>
            <a:r>
              <a:rPr lang="fr-FR" sz="1600" baseline="30000" dirty="0">
                <a:cs typeface="Arial" charset="0"/>
              </a:rPr>
              <a:t>2+</a:t>
            </a:r>
            <a:r>
              <a:rPr lang="fr-FR" sz="1600" dirty="0">
                <a:cs typeface="Arial" charset="0"/>
              </a:rPr>
              <a:t>] </a:t>
            </a:r>
            <a:r>
              <a:rPr lang="fr-FR" sz="1600" dirty="0">
                <a:cs typeface="Arial" charset="0"/>
                <a:sym typeface="Symbol" pitchFamily="18" charset="2"/>
              </a:rPr>
              <a:t> ↑  contractilité</a:t>
            </a:r>
          </a:p>
          <a:p>
            <a:pPr eaLnBrk="0" hangingPunct="0">
              <a:spcBef>
                <a:spcPts val="200"/>
              </a:spcBef>
              <a:buClr>
                <a:schemeClr val="tx1"/>
              </a:buClr>
            </a:pPr>
            <a:r>
              <a:rPr lang="fr-FR" sz="1600" dirty="0">
                <a:cs typeface="Arial" charset="0"/>
                <a:sym typeface="Symbol" pitchFamily="18" charset="2"/>
              </a:rPr>
              <a:t>	 ↓ pH  ↓ contractilité</a:t>
            </a:r>
          </a:p>
          <a:p>
            <a:pPr marL="541338" indent="-185738" eaLnBrk="0" hangingPunct="0">
              <a:spcBef>
                <a:spcPts val="800"/>
              </a:spcBef>
              <a:buClr>
                <a:schemeClr val="tx1"/>
              </a:buClr>
              <a:buSzPct val="80000"/>
              <a:buFont typeface="Wingdings" pitchFamily="2" charset="2"/>
              <a:buChar char="§"/>
            </a:pPr>
            <a:r>
              <a:rPr lang="fr-FR" sz="1600" b="1" dirty="0">
                <a:cs typeface="Arial" charset="0"/>
                <a:sym typeface="Symbol" pitchFamily="18" charset="2"/>
              </a:rPr>
              <a:t>Médicaments :</a:t>
            </a:r>
            <a:r>
              <a:rPr lang="fr-FR" sz="1600" dirty="0">
                <a:cs typeface="Arial" charset="0"/>
                <a:sym typeface="Symbol" pitchFamily="18" charset="2"/>
              </a:rPr>
              <a:t> </a:t>
            </a:r>
          </a:p>
          <a:p>
            <a:pPr marL="719138" lvl="1" indent="-177800" eaLnBrk="0" hangingPunct="0">
              <a:spcBef>
                <a:spcPts val="200"/>
              </a:spcBef>
              <a:buClr>
                <a:schemeClr val="tx1"/>
              </a:buClr>
              <a:buFontTx/>
              <a:buChar char="•"/>
            </a:pPr>
            <a:r>
              <a:rPr lang="fr-FR" sz="1600" i="1" dirty="0">
                <a:cs typeface="Arial" charset="0"/>
                <a:sym typeface="Symbol" pitchFamily="18" charset="2"/>
              </a:rPr>
              <a:t>Digitaline, </a:t>
            </a:r>
            <a:r>
              <a:rPr lang="fr-FR" sz="1600" dirty="0">
                <a:cs typeface="Arial" charset="0"/>
                <a:sym typeface="Symbol" pitchFamily="18" charset="2"/>
              </a:rPr>
              <a:t>un inhibiteur de la pompe Na-K, cause une augmentation de la contractilité via son effet sur l’antiport Na-Ca :</a:t>
            </a:r>
          </a:p>
          <a:p>
            <a:pPr marL="719138" lvl="1" indent="0" eaLnBrk="0" hangingPunct="0">
              <a:buClr>
                <a:schemeClr val="accent2"/>
              </a:buClr>
            </a:pPr>
            <a:r>
              <a:rPr lang="fr-FR" sz="1600" dirty="0">
                <a:cs typeface="Arial" charset="0"/>
                <a:sym typeface="Symbol" pitchFamily="18" charset="2"/>
              </a:rPr>
              <a:t>Inhibition partielle des pompes Na-K ↑ [Ca</a:t>
            </a:r>
            <a:r>
              <a:rPr lang="fr-FR" sz="1600" baseline="30000" dirty="0">
                <a:cs typeface="Arial" charset="0"/>
                <a:sym typeface="Symbol" pitchFamily="18" charset="2"/>
              </a:rPr>
              <a:t>2+</a:t>
            </a:r>
            <a:r>
              <a:rPr lang="fr-FR" sz="1600" dirty="0">
                <a:cs typeface="Arial" charset="0"/>
                <a:sym typeface="Symbol" pitchFamily="18" charset="2"/>
              </a:rPr>
              <a:t>]</a:t>
            </a:r>
            <a:r>
              <a:rPr lang="fr-FR" sz="1600" baseline="-12000" dirty="0">
                <a:cs typeface="Arial" charset="0"/>
                <a:sym typeface="Symbol" pitchFamily="18" charset="2"/>
              </a:rPr>
              <a:t>in </a:t>
            </a:r>
            <a:r>
              <a:rPr lang="fr-FR" sz="1600" dirty="0">
                <a:sym typeface="Symbol" pitchFamily="18" charset="2"/>
              </a:rPr>
              <a:t>↑ contractilité</a:t>
            </a:r>
            <a:endParaRPr lang="fr-FR" sz="1600" dirty="0">
              <a:cs typeface="Arial" charset="0"/>
              <a:sym typeface="Symbol" pitchFamily="18" charset="2"/>
            </a:endParaRPr>
          </a:p>
        </p:txBody>
      </p:sp>
      <p:sp>
        <p:nvSpPr>
          <p:cNvPr id="4" name="Text Box 2"/>
          <p:cNvSpPr txBox="1">
            <a:spLocks noChangeArrowheads="1"/>
          </p:cNvSpPr>
          <p:nvPr/>
        </p:nvSpPr>
        <p:spPr bwMode="auto">
          <a:xfrm>
            <a:off x="166687" y="228600"/>
            <a:ext cx="8915400" cy="3847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solidFill>
                  <a:srgbClr val="9900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450850" indent="-1905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449263" indent="-449263" eaLnBrk="0" hangingPunct="0">
              <a:spcBef>
                <a:spcPct val="30000"/>
              </a:spcBef>
            </a:pPr>
            <a:r>
              <a:rPr lang="en-US" sz="1900" b="1" dirty="0"/>
              <a:t>(iii)	</a:t>
            </a:r>
            <a:r>
              <a:rPr lang="fr-FR" sz="1900" b="1" i="1" u="sng" dirty="0"/>
              <a:t>Contractilité</a:t>
            </a:r>
            <a:r>
              <a:rPr lang="fr-FR" sz="1900" b="1" i="1" dirty="0"/>
              <a:t> </a:t>
            </a:r>
            <a:r>
              <a:rPr lang="fr-FR" sz="1900" b="1" dirty="0"/>
              <a:t>:</a:t>
            </a:r>
            <a:r>
              <a:rPr lang="fr-FR" sz="1900" b="1" i="1" dirty="0"/>
              <a:t> </a:t>
            </a:r>
            <a:r>
              <a:rPr lang="fr-FR" sz="1900" b="1" dirty="0"/>
              <a:t>force de contraction générée pour une précharge donnée</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8" name="Text Box 6"/>
          <p:cNvSpPr txBox="1">
            <a:spLocks noChangeArrowheads="1"/>
          </p:cNvSpPr>
          <p:nvPr/>
        </p:nvSpPr>
        <p:spPr bwMode="auto">
          <a:xfrm>
            <a:off x="200046" y="228600"/>
            <a:ext cx="868680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1073150" indent="-1073150"/>
            <a:r>
              <a:rPr lang="en-US" sz="2000" dirty="0">
                <a:solidFill>
                  <a:srgbClr val="0000FF"/>
                </a:solidFill>
              </a:rPr>
              <a:t>6.2.12.3	</a:t>
            </a:r>
            <a:r>
              <a:rPr lang="fr-FR" sz="2000" dirty="0">
                <a:solidFill>
                  <a:srgbClr val="0000FF"/>
                </a:solidFill>
              </a:rPr>
              <a:t>Résumé des facteurs qui affectent le débit cardiaque</a:t>
            </a:r>
          </a:p>
        </p:txBody>
      </p:sp>
      <p:pic>
        <p:nvPicPr>
          <p:cNvPr id="23" name="Content Placeholder 1"/>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b="5085"/>
          <a:stretch/>
        </p:blipFill>
        <p:spPr>
          <a:xfrm>
            <a:off x="393054" y="762000"/>
            <a:ext cx="8357891" cy="41398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6" name="Text Box 6"/>
          <p:cNvSpPr txBox="1">
            <a:spLocks noChangeArrowheads="1"/>
          </p:cNvSpPr>
          <p:nvPr/>
        </p:nvSpPr>
        <p:spPr bwMode="auto">
          <a:xfrm>
            <a:off x="228600" y="228600"/>
            <a:ext cx="3962400" cy="67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10800">
            <a:spAutoFit/>
          </a:bodyPr>
          <a:lstStyle>
            <a:lvl1pPr>
              <a:defRPr>
                <a:solidFill>
                  <a:schemeClr val="tx1"/>
                </a:solidFill>
                <a:latin typeface="Arial" charset="0"/>
              </a:defRPr>
            </a:lvl1pPr>
            <a:lvl2pPr marL="534988" indent="-271463">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896938" indent="-896938" eaLnBrk="0" hangingPunct="0">
              <a:spcBef>
                <a:spcPct val="25000"/>
              </a:spcBef>
            </a:pPr>
            <a:r>
              <a:rPr lang="fr-CA" sz="2000" dirty="0">
                <a:solidFill>
                  <a:srgbClr val="0000FF"/>
                </a:solidFill>
              </a:rPr>
              <a:t>6.2.1.4	Les cavités cardiaques : oreillettes et ventricules</a:t>
            </a:r>
            <a:endParaRPr lang="fr-CA" sz="2400" dirty="0">
              <a:solidFill>
                <a:srgbClr val="0000FF"/>
              </a:solidFill>
            </a:endParaRPr>
          </a:p>
        </p:txBody>
      </p:sp>
      <p:sp>
        <p:nvSpPr>
          <p:cNvPr id="46087" name="Text Box 7"/>
          <p:cNvSpPr txBox="1">
            <a:spLocks noChangeArrowheads="1"/>
          </p:cNvSpPr>
          <p:nvPr/>
        </p:nvSpPr>
        <p:spPr bwMode="auto">
          <a:xfrm>
            <a:off x="110230" y="882462"/>
            <a:ext cx="3852169" cy="492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365125" indent="-185738">
              <a:defRPr>
                <a:solidFill>
                  <a:schemeClr val="tx1"/>
                </a:solidFill>
                <a:latin typeface="Arial" charset="0"/>
              </a:defRPr>
            </a:lvl2pPr>
            <a:lvl3pPr marL="717550" indent="-173038">
              <a:defRPr>
                <a:solidFill>
                  <a:schemeClr val="tx1"/>
                </a:solidFill>
                <a:latin typeface="Arial" charset="0"/>
              </a:defRPr>
            </a:lvl3pPr>
            <a:lvl4pPr marL="1082675" indent="-185738">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u="sng" dirty="0"/>
              <a:t>Vue externe</a:t>
            </a:r>
            <a:r>
              <a:rPr lang="fr-CA" dirty="0"/>
              <a:t> :</a:t>
            </a:r>
          </a:p>
          <a:p>
            <a:pPr marL="0" lvl="1" indent="0">
              <a:spcBef>
                <a:spcPts val="600"/>
              </a:spcBef>
            </a:pPr>
            <a:r>
              <a:rPr lang="fr-CA" sz="1600" b="1" dirty="0"/>
              <a:t>2 oreillettes : droite et gauche</a:t>
            </a:r>
          </a:p>
          <a:p>
            <a:pPr marL="0" lvl="1" indent="0">
              <a:spcBef>
                <a:spcPts val="600"/>
              </a:spcBef>
            </a:pPr>
            <a:r>
              <a:rPr lang="fr-CA" sz="1600" b="1" dirty="0"/>
              <a:t>2 ventricules : droit et gauche</a:t>
            </a:r>
          </a:p>
          <a:p>
            <a:pPr marL="0" lvl="2" indent="0">
              <a:spcBef>
                <a:spcPts val="600"/>
              </a:spcBef>
            </a:pPr>
            <a:r>
              <a:rPr lang="fr-CA" sz="1600" dirty="0"/>
              <a:t>Délimités par des </a:t>
            </a:r>
            <a:r>
              <a:rPr lang="fr-CA" sz="1600" i="1" dirty="0"/>
              <a:t>sillons</a:t>
            </a:r>
            <a:r>
              <a:rPr lang="fr-CA" sz="1600" dirty="0"/>
              <a:t> (accueillent les vaisseaux sanguins coronaires) :</a:t>
            </a:r>
          </a:p>
          <a:p>
            <a:pPr marL="179388" lvl="3" indent="-179388">
              <a:spcBef>
                <a:spcPts val="300"/>
              </a:spcBef>
              <a:buSzPct val="85000"/>
              <a:buFont typeface="Wingdings" pitchFamily="2" charset="2"/>
              <a:buChar char="§"/>
            </a:pPr>
            <a:r>
              <a:rPr lang="fr-CA" sz="1600" b="1" i="1" dirty="0"/>
              <a:t>Sillon coronaire </a:t>
            </a:r>
            <a:r>
              <a:rPr lang="fr-CA" sz="1600" dirty="0"/>
              <a:t>: entre les oreillettes et ventricules</a:t>
            </a:r>
          </a:p>
          <a:p>
            <a:pPr marL="179388" lvl="3" indent="-179388">
              <a:spcBef>
                <a:spcPts val="300"/>
              </a:spcBef>
              <a:buSzPct val="85000"/>
              <a:buFont typeface="Wingdings" pitchFamily="2" charset="2"/>
              <a:buChar char="§"/>
            </a:pPr>
            <a:r>
              <a:rPr lang="fr-CA" sz="1600" b="1" i="1" dirty="0"/>
              <a:t>Sillons interventriculaires </a:t>
            </a:r>
            <a:r>
              <a:rPr lang="fr-CA" sz="1600" dirty="0"/>
              <a:t>: entre les ventricules droit et gauche</a:t>
            </a:r>
          </a:p>
          <a:p>
            <a:pPr marL="0" lvl="1" indent="0">
              <a:spcBef>
                <a:spcPts val="1200"/>
              </a:spcBef>
            </a:pPr>
            <a:r>
              <a:rPr lang="fr-CA" sz="1600" u="sng" dirty="0"/>
              <a:t>Vaisseaux qui émergent des cavités</a:t>
            </a:r>
            <a:r>
              <a:rPr lang="fr-CA" sz="1600" dirty="0"/>
              <a:t> :</a:t>
            </a:r>
          </a:p>
          <a:p>
            <a:pPr marL="179388" lvl="2" indent="-179388">
              <a:spcBef>
                <a:spcPts val="300"/>
              </a:spcBef>
              <a:buSzPct val="85000"/>
              <a:buFont typeface="Wingdings" pitchFamily="2" charset="2"/>
              <a:buChar char="§"/>
            </a:pPr>
            <a:r>
              <a:rPr lang="fr-CA" sz="1600" dirty="0"/>
              <a:t>De l’oreillette droite : </a:t>
            </a:r>
            <a:r>
              <a:rPr lang="fr-CA" sz="1600" b="1" dirty="0"/>
              <a:t>2</a:t>
            </a:r>
            <a:r>
              <a:rPr lang="fr-CA" sz="1600" dirty="0"/>
              <a:t> </a:t>
            </a:r>
            <a:r>
              <a:rPr lang="fr-CA" sz="1600" b="1" i="1" dirty="0"/>
              <a:t>veines caves </a:t>
            </a:r>
            <a:r>
              <a:rPr lang="fr-CA" sz="1600" b="1" dirty="0"/>
              <a:t>(</a:t>
            </a:r>
            <a:r>
              <a:rPr lang="fr-CA" sz="1600" b="1" i="1" dirty="0"/>
              <a:t>supérieure </a:t>
            </a:r>
            <a:r>
              <a:rPr lang="fr-CA" sz="1600" b="1" dirty="0"/>
              <a:t>et</a:t>
            </a:r>
            <a:r>
              <a:rPr lang="fr-CA" sz="1600" b="1" i="1" dirty="0"/>
              <a:t> inférieure</a:t>
            </a:r>
            <a:r>
              <a:rPr lang="fr-CA" sz="1600" b="1" dirty="0"/>
              <a:t>)</a:t>
            </a:r>
            <a:r>
              <a:rPr lang="fr-CA" sz="1600" dirty="0"/>
              <a:t> </a:t>
            </a:r>
            <a:r>
              <a:rPr lang="fr-CA" sz="1600" b="1" dirty="0"/>
              <a:t>+</a:t>
            </a:r>
            <a:r>
              <a:rPr lang="fr-CA" sz="1600" dirty="0"/>
              <a:t> </a:t>
            </a:r>
            <a:r>
              <a:rPr lang="fr-CA" sz="1600" b="1" i="1" dirty="0"/>
              <a:t>sinus coronaire</a:t>
            </a:r>
          </a:p>
          <a:p>
            <a:pPr marL="179388" lvl="2" indent="-179388">
              <a:spcBef>
                <a:spcPts val="300"/>
              </a:spcBef>
              <a:buSzPct val="85000"/>
              <a:buFont typeface="Wingdings" pitchFamily="2" charset="2"/>
              <a:buChar char="§"/>
            </a:pPr>
            <a:r>
              <a:rPr lang="fr-CA" sz="1600" dirty="0"/>
              <a:t>Du ventricule droit : </a:t>
            </a:r>
            <a:r>
              <a:rPr lang="fr-CA" sz="1600" b="1" i="1" dirty="0"/>
              <a:t>tronc pulmonaire</a:t>
            </a:r>
          </a:p>
          <a:p>
            <a:pPr marL="179388" lvl="2" indent="-179388">
              <a:spcBef>
                <a:spcPts val="300"/>
              </a:spcBef>
              <a:buSzPct val="85000"/>
              <a:buFont typeface="Wingdings" pitchFamily="2" charset="2"/>
              <a:buChar char="§"/>
            </a:pPr>
            <a:r>
              <a:rPr lang="fr-CA" sz="1600" dirty="0"/>
              <a:t>De l’oreillette gauche : </a:t>
            </a:r>
            <a:r>
              <a:rPr lang="fr-CA" sz="1600" b="1" dirty="0"/>
              <a:t>4</a:t>
            </a:r>
            <a:r>
              <a:rPr lang="fr-CA" sz="1600" dirty="0"/>
              <a:t> </a:t>
            </a:r>
            <a:r>
              <a:rPr lang="fr-CA" sz="1600" b="1" i="1" dirty="0"/>
              <a:t>veines pulmonaires</a:t>
            </a:r>
            <a:r>
              <a:rPr lang="fr-CA" sz="1600" dirty="0"/>
              <a:t> </a:t>
            </a:r>
            <a:r>
              <a:rPr lang="fr-CA" sz="1600" b="1" dirty="0"/>
              <a:t>(2</a:t>
            </a:r>
            <a:r>
              <a:rPr lang="fr-CA" sz="1600" b="1" i="1" dirty="0"/>
              <a:t> gauches, </a:t>
            </a:r>
            <a:r>
              <a:rPr lang="fr-CA" sz="1600" b="1" dirty="0"/>
              <a:t>2</a:t>
            </a:r>
            <a:r>
              <a:rPr lang="fr-CA" sz="1600" b="1" i="1" dirty="0"/>
              <a:t> droites</a:t>
            </a:r>
            <a:r>
              <a:rPr lang="fr-CA" sz="1600" b="1" dirty="0"/>
              <a:t>)</a:t>
            </a:r>
          </a:p>
          <a:p>
            <a:pPr marL="179388" lvl="2" indent="-179388">
              <a:spcBef>
                <a:spcPts val="300"/>
              </a:spcBef>
              <a:buSzPct val="85000"/>
              <a:buFont typeface="Wingdings" pitchFamily="2" charset="2"/>
              <a:buChar char="§"/>
            </a:pPr>
            <a:r>
              <a:rPr lang="fr-CA" sz="1600" dirty="0"/>
              <a:t>Du ventricule gauche : </a:t>
            </a:r>
            <a:r>
              <a:rPr lang="fr-CA" sz="1600" b="1" i="1" dirty="0"/>
              <a:t>aorte</a:t>
            </a:r>
          </a:p>
        </p:txBody>
      </p:sp>
      <p:pic>
        <p:nvPicPr>
          <p:cNvPr id="46096" name="Picture 16" descr="http://cw2.erpi.com/cw/marieb/userfiles/04_Fig_18_4_p_769.jpg"/>
          <p:cNvPicPr>
            <a:picLocks noChangeAspect="1" noChangeArrowheads="1"/>
          </p:cNvPicPr>
          <p:nvPr/>
        </p:nvPicPr>
        <p:blipFill>
          <a:blip r:embed="rId3" cstate="print"/>
          <a:srcRect l="1588" t="1512" r="1588" b="10205"/>
          <a:stretch>
            <a:fillRect/>
          </a:stretch>
        </p:blipFill>
        <p:spPr bwMode="auto">
          <a:xfrm>
            <a:off x="4234615" y="304801"/>
            <a:ext cx="4833186" cy="6172200"/>
          </a:xfrm>
          <a:prstGeom prst="rect">
            <a:avLst/>
          </a:prstGeom>
          <a:noFill/>
        </p:spPr>
      </p:pic>
      <p:sp>
        <p:nvSpPr>
          <p:cNvPr id="46088" name="Text Box 8"/>
          <p:cNvSpPr txBox="1">
            <a:spLocks noChangeArrowheads="1"/>
          </p:cNvSpPr>
          <p:nvPr/>
        </p:nvSpPr>
        <p:spPr bwMode="auto">
          <a:xfrm>
            <a:off x="8187432" y="6477001"/>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65" name="Picture 17" descr="http://cw2.erpi.com/cw/marieb/userfiles/05_Fig_18_4_suite_p_770.jpg"/>
          <p:cNvPicPr>
            <a:picLocks noChangeAspect="1" noChangeArrowheads="1"/>
          </p:cNvPicPr>
          <p:nvPr/>
        </p:nvPicPr>
        <p:blipFill>
          <a:blip r:embed="rId3" cstate="print"/>
          <a:srcRect t="42331" b="7937"/>
          <a:stretch>
            <a:fillRect/>
          </a:stretch>
        </p:blipFill>
        <p:spPr bwMode="auto">
          <a:xfrm>
            <a:off x="739473" y="620302"/>
            <a:ext cx="7665053" cy="5391752"/>
          </a:xfrm>
          <a:prstGeom prst="rect">
            <a:avLst/>
          </a:prstGeom>
          <a:noFill/>
        </p:spPr>
      </p:pic>
      <p:sp>
        <p:nvSpPr>
          <p:cNvPr id="104457" name="Text Box 9"/>
          <p:cNvSpPr txBox="1">
            <a:spLocks noChangeArrowheads="1"/>
          </p:cNvSpPr>
          <p:nvPr/>
        </p:nvSpPr>
        <p:spPr bwMode="auto">
          <a:xfrm>
            <a:off x="331932" y="250970"/>
            <a:ext cx="8305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defRPr>
            </a:lvl1pPr>
            <a:lvl2pPr marL="365125" indent="-185738">
              <a:defRPr>
                <a:solidFill>
                  <a:schemeClr val="tx1"/>
                </a:solidFill>
                <a:latin typeface="Arial" charset="0"/>
              </a:defRPr>
            </a:lvl2pPr>
            <a:lvl3pPr marL="717550" indent="-173038">
              <a:defRPr>
                <a:solidFill>
                  <a:schemeClr val="tx1"/>
                </a:solidFill>
                <a:latin typeface="Arial" charset="0"/>
              </a:defRPr>
            </a:lvl3pPr>
            <a:lvl4pPr marL="1082675" indent="-185738">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u="sng" dirty="0"/>
              <a:t>Vue externe postérieure</a:t>
            </a:r>
            <a:r>
              <a:rPr lang="fr-CA" dirty="0"/>
              <a:t> : </a:t>
            </a:r>
            <a:r>
              <a:rPr lang="fr-CA" sz="1600" dirty="0"/>
              <a:t>on remarque les 4 veines pulmonaires et le sinus coronaire</a:t>
            </a:r>
          </a:p>
        </p:txBody>
      </p:sp>
      <p:sp>
        <p:nvSpPr>
          <p:cNvPr id="6" name="Text Box 8"/>
          <p:cNvSpPr txBox="1">
            <a:spLocks noChangeArrowheads="1"/>
          </p:cNvSpPr>
          <p:nvPr/>
        </p:nvSpPr>
        <p:spPr bwMode="auto">
          <a:xfrm>
            <a:off x="7912648" y="579120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8" name="Text Box 14"/>
          <p:cNvSpPr txBox="1">
            <a:spLocks noChangeArrowheads="1"/>
          </p:cNvSpPr>
          <p:nvPr/>
        </p:nvSpPr>
        <p:spPr bwMode="auto">
          <a:xfrm>
            <a:off x="228600" y="304800"/>
            <a:ext cx="384374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a:solidFill>
                  <a:schemeClr val="tx1"/>
                </a:solidFill>
                <a:latin typeface="Arial" charset="0"/>
              </a:defRPr>
            </a:lvl1pPr>
            <a:lvl2pPr marL="365125" indent="-185738">
              <a:defRPr>
                <a:solidFill>
                  <a:schemeClr val="tx1"/>
                </a:solidFill>
                <a:latin typeface="Arial" charset="0"/>
              </a:defRPr>
            </a:lvl2pPr>
            <a:lvl3pPr marL="717550" indent="-173038">
              <a:defRPr>
                <a:solidFill>
                  <a:schemeClr val="tx1"/>
                </a:solidFill>
                <a:latin typeface="Arial" charset="0"/>
              </a:defRPr>
            </a:lvl3pPr>
            <a:lvl4pPr marL="1082675" indent="-185738">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u="sng" dirty="0"/>
              <a:t>Vue antérieure d’une coupe frontale</a:t>
            </a:r>
            <a:endParaRPr lang="fr-CA" dirty="0"/>
          </a:p>
        </p:txBody>
      </p:sp>
      <p:pic>
        <p:nvPicPr>
          <p:cNvPr id="6" name="Picture 24" descr="http://cw2.erpi.com/cw/marieb/userfiles/06_Fig_18_4_suite_p_771.jpg"/>
          <p:cNvPicPr>
            <a:picLocks noChangeAspect="1" noChangeArrowheads="1"/>
          </p:cNvPicPr>
          <p:nvPr/>
        </p:nvPicPr>
        <p:blipFill>
          <a:blip r:embed="rId3" cstate="print"/>
          <a:srcRect l="1641" t="1512" r="2735" b="52535"/>
          <a:stretch>
            <a:fillRect/>
          </a:stretch>
        </p:blipFill>
        <p:spPr bwMode="auto">
          <a:xfrm>
            <a:off x="685800" y="762000"/>
            <a:ext cx="7543800" cy="5246319"/>
          </a:xfrm>
          <a:prstGeom prst="rect">
            <a:avLst/>
          </a:prstGeom>
          <a:noFill/>
        </p:spPr>
      </p:pic>
      <p:sp>
        <p:nvSpPr>
          <p:cNvPr id="6159" name="Text Box 15"/>
          <p:cNvSpPr txBox="1">
            <a:spLocks noChangeArrowheads="1"/>
          </p:cNvSpPr>
          <p:nvPr/>
        </p:nvSpPr>
        <p:spPr bwMode="auto">
          <a:xfrm>
            <a:off x="8077200" y="585443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8800C1DA-DFCB-49F5-A3FD-8624F09D38FA}"/>
              </a:ext>
            </a:extLst>
          </p:cNvPr>
          <p:cNvPicPr>
            <a:picLocks noChangeAspect="1"/>
          </p:cNvPicPr>
          <p:nvPr/>
        </p:nvPicPr>
        <p:blipFill rotWithShape="1">
          <a:blip r:embed="rId3">
            <a:extLst>
              <a:ext uri="{28A0092B-C50C-407E-A947-70E740481C1C}">
                <a14:useLocalDpi xmlns:a14="http://schemas.microsoft.com/office/drawing/2010/main" val="0"/>
              </a:ext>
            </a:extLst>
          </a:blip>
          <a:srcRect b="13354"/>
          <a:stretch/>
        </p:blipFill>
        <p:spPr>
          <a:xfrm>
            <a:off x="1448256" y="3326778"/>
            <a:ext cx="6247488" cy="2954339"/>
          </a:xfrm>
          <a:prstGeom prst="rect">
            <a:avLst/>
          </a:prstGeom>
        </p:spPr>
      </p:pic>
      <p:sp>
        <p:nvSpPr>
          <p:cNvPr id="106501" name="Text Box 5"/>
          <p:cNvSpPr txBox="1">
            <a:spLocks noChangeArrowheads="1"/>
          </p:cNvSpPr>
          <p:nvPr/>
        </p:nvSpPr>
        <p:spPr bwMode="auto">
          <a:xfrm>
            <a:off x="228600" y="268720"/>
            <a:ext cx="7696200" cy="1255280"/>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0" bIns="0">
            <a:spAutoFit/>
          </a:bodyPr>
          <a:lstStyle>
            <a:lvl1pPr marL="182563" indent="-182563">
              <a:defRPr>
                <a:solidFill>
                  <a:schemeClr val="tx1"/>
                </a:solidFill>
                <a:latin typeface="Arial" charset="0"/>
              </a:defRPr>
            </a:lvl1pPr>
            <a:lvl2pPr marL="530225" indent="-168275">
              <a:defRPr>
                <a:solidFill>
                  <a:schemeClr val="tx1"/>
                </a:solidFill>
                <a:latin typeface="Arial" charset="0"/>
              </a:defRPr>
            </a:lvl2pPr>
            <a:lvl3pPr marL="898525" indent="-188913">
              <a:defRPr>
                <a:solidFill>
                  <a:schemeClr val="tx1"/>
                </a:solidFill>
                <a:latin typeface="Arial" charset="0"/>
              </a:defRPr>
            </a:lvl3pPr>
            <a:lvl4pPr marL="2078038" indent="-371475">
              <a:defRPr>
                <a:solidFill>
                  <a:schemeClr val="tx1"/>
                </a:solidFill>
                <a:latin typeface="Arial" charset="0"/>
              </a:defRPr>
            </a:lvl4pPr>
            <a:lvl5pPr marL="2628900" indent="-371475">
              <a:defRPr>
                <a:solidFill>
                  <a:schemeClr val="tx1"/>
                </a:solidFill>
                <a:latin typeface="Arial" charset="0"/>
              </a:defRPr>
            </a:lvl5pPr>
            <a:lvl6pPr marL="3086100" indent="-371475" fontAlgn="base">
              <a:spcBef>
                <a:spcPct val="0"/>
              </a:spcBef>
              <a:spcAft>
                <a:spcPct val="0"/>
              </a:spcAft>
              <a:defRPr>
                <a:solidFill>
                  <a:schemeClr val="tx1"/>
                </a:solidFill>
                <a:latin typeface="Arial" charset="0"/>
              </a:defRPr>
            </a:lvl6pPr>
            <a:lvl7pPr marL="3543300" indent="-371475" fontAlgn="base">
              <a:spcBef>
                <a:spcPct val="0"/>
              </a:spcBef>
              <a:spcAft>
                <a:spcPct val="0"/>
              </a:spcAft>
              <a:defRPr>
                <a:solidFill>
                  <a:schemeClr val="tx1"/>
                </a:solidFill>
                <a:latin typeface="Arial" charset="0"/>
              </a:defRPr>
            </a:lvl7pPr>
            <a:lvl8pPr marL="4000500" indent="-371475" fontAlgn="base">
              <a:spcBef>
                <a:spcPct val="0"/>
              </a:spcBef>
              <a:spcAft>
                <a:spcPct val="0"/>
              </a:spcAft>
              <a:defRPr>
                <a:solidFill>
                  <a:schemeClr val="tx1"/>
                </a:solidFill>
                <a:latin typeface="Arial" charset="0"/>
              </a:defRPr>
            </a:lvl8pPr>
            <a:lvl9pPr marL="4457700" indent="-371475" fontAlgn="base">
              <a:spcBef>
                <a:spcPct val="0"/>
              </a:spcBef>
              <a:spcAft>
                <a:spcPct val="0"/>
              </a:spcAft>
              <a:defRPr>
                <a:solidFill>
                  <a:schemeClr val="tx1"/>
                </a:solidFill>
                <a:latin typeface="Arial" charset="0"/>
              </a:defRPr>
            </a:lvl9pPr>
          </a:lstStyle>
          <a:p>
            <a:pPr eaLnBrk="0" hangingPunct="0">
              <a:lnSpc>
                <a:spcPct val="105000"/>
              </a:lnSpc>
              <a:spcBef>
                <a:spcPts val="0"/>
              </a:spcBef>
              <a:buFontTx/>
              <a:buChar char="•"/>
            </a:pPr>
            <a:r>
              <a:rPr lang="fr-FR" b="1" i="1" u="sng" dirty="0"/>
              <a:t>Oreillettes</a:t>
            </a:r>
            <a:endParaRPr lang="fr-FR" b="1" dirty="0"/>
          </a:p>
          <a:p>
            <a:pPr marL="355600" lvl="1" indent="-177800" eaLnBrk="0" hangingPunct="0">
              <a:lnSpc>
                <a:spcPct val="105000"/>
              </a:lnSpc>
              <a:buSzPct val="85000"/>
              <a:buFont typeface="Arial" pitchFamily="34" charset="0"/>
              <a:buChar char="‒"/>
            </a:pPr>
            <a:r>
              <a:rPr lang="fr-FR" sz="1600" dirty="0"/>
              <a:t>Constituent les </a:t>
            </a:r>
            <a:r>
              <a:rPr lang="fr-FR" sz="1600" u="sng" dirty="0"/>
              <a:t>points d'arrivée</a:t>
            </a:r>
            <a:r>
              <a:rPr lang="fr-FR" sz="1600" dirty="0"/>
              <a:t> du sang.</a:t>
            </a:r>
          </a:p>
          <a:p>
            <a:pPr marL="355600" lvl="1" indent="-177800" eaLnBrk="0" hangingPunct="0">
              <a:lnSpc>
                <a:spcPct val="105000"/>
              </a:lnSpc>
              <a:buSzPct val="85000"/>
              <a:buFont typeface="Arial" pitchFamily="34" charset="0"/>
              <a:buChar char="‒"/>
            </a:pPr>
            <a:r>
              <a:rPr lang="fr-FR" sz="1600" dirty="0"/>
              <a:t>Parois relativement minces (comparées à celles des ventricules).</a:t>
            </a:r>
          </a:p>
          <a:p>
            <a:pPr marL="355600" lvl="1" indent="-177800" eaLnBrk="0" hangingPunct="0">
              <a:lnSpc>
                <a:spcPct val="105000"/>
              </a:lnSpc>
              <a:spcBef>
                <a:spcPts val="300"/>
              </a:spcBef>
              <a:buSzPct val="85000"/>
              <a:buFont typeface="Wingdings" pitchFamily="2" charset="2"/>
              <a:buChar char="§"/>
            </a:pPr>
            <a:r>
              <a:rPr lang="fr-FR" sz="1600" b="1" i="1" dirty="0"/>
              <a:t>Septum interauriculaire </a:t>
            </a:r>
            <a:r>
              <a:rPr lang="fr-FR" sz="1600" b="1" dirty="0"/>
              <a:t>:</a:t>
            </a:r>
            <a:r>
              <a:rPr lang="fr-FR" sz="1600" dirty="0"/>
              <a:t> cloison qui sépare les deux oreillettes.</a:t>
            </a:r>
          </a:p>
          <a:p>
            <a:pPr lvl="1" eaLnBrk="0" hangingPunct="0">
              <a:lnSpc>
                <a:spcPct val="105000"/>
              </a:lnSpc>
            </a:pPr>
            <a:endParaRPr lang="fr-FR" sz="1000" dirty="0"/>
          </a:p>
        </p:txBody>
      </p:sp>
      <p:sp>
        <p:nvSpPr>
          <p:cNvPr id="3" name="Text Box 8">
            <a:extLst>
              <a:ext uri="{FF2B5EF4-FFF2-40B4-BE49-F238E27FC236}">
                <a16:creationId xmlns:a16="http://schemas.microsoft.com/office/drawing/2014/main" id="{BF6B6D97-6ACE-484C-8A69-1913147DC8EF}"/>
              </a:ext>
            </a:extLst>
          </p:cNvPr>
          <p:cNvSpPr txBox="1">
            <a:spLocks noChangeArrowheads="1"/>
          </p:cNvSpPr>
          <p:nvPr/>
        </p:nvSpPr>
        <p:spPr bwMode="auto">
          <a:xfrm>
            <a:off x="6096000" y="3962400"/>
            <a:ext cx="2514600" cy="738664"/>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36000">
            <a:spAutoFit/>
          </a:bodyPr>
          <a:lstStyle/>
          <a:p>
            <a:r>
              <a:rPr lang="fr-FR" sz="1400" dirty="0">
                <a:solidFill>
                  <a:srgbClr val="FF0000"/>
                </a:solidFill>
              </a:rPr>
              <a:t>Pourquoi le ventricule gauche est 3 fois plus épais que le ventricule droit ?</a:t>
            </a:r>
            <a:endParaRPr lang="fr-FR" sz="1400" b="1" dirty="0"/>
          </a:p>
        </p:txBody>
      </p:sp>
      <p:sp>
        <p:nvSpPr>
          <p:cNvPr id="6" name="Text Box 5">
            <a:extLst>
              <a:ext uri="{FF2B5EF4-FFF2-40B4-BE49-F238E27FC236}">
                <a16:creationId xmlns:a16="http://schemas.microsoft.com/office/drawing/2014/main" id="{7E75A081-6732-4CBA-AF8B-6B2639C25A84}"/>
              </a:ext>
            </a:extLst>
          </p:cNvPr>
          <p:cNvSpPr txBox="1">
            <a:spLocks noChangeArrowheads="1"/>
          </p:cNvSpPr>
          <p:nvPr/>
        </p:nvSpPr>
        <p:spPr bwMode="auto">
          <a:xfrm>
            <a:off x="230981" y="1302634"/>
            <a:ext cx="8763000" cy="1507079"/>
          </a:xfrm>
          <a:prstGeom prst="rect">
            <a:avLst/>
          </a:prstGeom>
          <a:noFill/>
          <a:ln w="9525">
            <a:noFill/>
            <a:miter lim="800000"/>
            <a:headEnd/>
            <a:tailEnd/>
          </a:ln>
          <a:effectLst/>
          <a:extLst>
            <a:ext uri="{909E8E84-426E-40DD-AFC4-6F175D3DCCD1}">
              <a14:hiddenFill xmlns:a14="http://schemas.microsoft.com/office/drawing/2010/main">
                <a:solidFill>
                  <a:srgbClr val="FFFF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0" bIns="0">
            <a:spAutoFit/>
          </a:bodyPr>
          <a:lstStyle>
            <a:lvl1pPr marL="182563" indent="-182563">
              <a:defRPr>
                <a:solidFill>
                  <a:schemeClr val="tx1"/>
                </a:solidFill>
                <a:latin typeface="Arial" charset="0"/>
              </a:defRPr>
            </a:lvl1pPr>
            <a:lvl2pPr marL="530225" indent="-168275">
              <a:defRPr>
                <a:solidFill>
                  <a:schemeClr val="tx1"/>
                </a:solidFill>
                <a:latin typeface="Arial" charset="0"/>
              </a:defRPr>
            </a:lvl2pPr>
            <a:lvl3pPr marL="898525" indent="-188913">
              <a:defRPr>
                <a:solidFill>
                  <a:schemeClr val="tx1"/>
                </a:solidFill>
                <a:latin typeface="Arial" charset="0"/>
              </a:defRPr>
            </a:lvl3pPr>
            <a:lvl4pPr marL="2078038" indent="-371475">
              <a:defRPr>
                <a:solidFill>
                  <a:schemeClr val="tx1"/>
                </a:solidFill>
                <a:latin typeface="Arial" charset="0"/>
              </a:defRPr>
            </a:lvl4pPr>
            <a:lvl5pPr marL="2628900" indent="-371475">
              <a:defRPr>
                <a:solidFill>
                  <a:schemeClr val="tx1"/>
                </a:solidFill>
                <a:latin typeface="Arial" charset="0"/>
              </a:defRPr>
            </a:lvl5pPr>
            <a:lvl6pPr marL="3086100" indent="-371475" fontAlgn="base">
              <a:spcBef>
                <a:spcPct val="0"/>
              </a:spcBef>
              <a:spcAft>
                <a:spcPct val="0"/>
              </a:spcAft>
              <a:defRPr>
                <a:solidFill>
                  <a:schemeClr val="tx1"/>
                </a:solidFill>
                <a:latin typeface="Arial" charset="0"/>
              </a:defRPr>
            </a:lvl6pPr>
            <a:lvl7pPr marL="3543300" indent="-371475" fontAlgn="base">
              <a:spcBef>
                <a:spcPct val="0"/>
              </a:spcBef>
              <a:spcAft>
                <a:spcPct val="0"/>
              </a:spcAft>
              <a:defRPr>
                <a:solidFill>
                  <a:schemeClr val="tx1"/>
                </a:solidFill>
                <a:latin typeface="Arial" charset="0"/>
              </a:defRPr>
            </a:lvl7pPr>
            <a:lvl8pPr marL="4000500" indent="-371475" fontAlgn="base">
              <a:spcBef>
                <a:spcPct val="0"/>
              </a:spcBef>
              <a:spcAft>
                <a:spcPct val="0"/>
              </a:spcAft>
              <a:defRPr>
                <a:solidFill>
                  <a:schemeClr val="tx1"/>
                </a:solidFill>
                <a:latin typeface="Arial" charset="0"/>
              </a:defRPr>
            </a:lvl8pPr>
            <a:lvl9pPr marL="4457700" indent="-371475" fontAlgn="base">
              <a:spcBef>
                <a:spcPct val="0"/>
              </a:spcBef>
              <a:spcAft>
                <a:spcPct val="0"/>
              </a:spcAft>
              <a:defRPr>
                <a:solidFill>
                  <a:schemeClr val="tx1"/>
                </a:solidFill>
                <a:latin typeface="Arial" charset="0"/>
              </a:defRPr>
            </a:lvl9pPr>
          </a:lstStyle>
          <a:p>
            <a:pPr lvl="1" eaLnBrk="0" hangingPunct="0">
              <a:lnSpc>
                <a:spcPct val="105000"/>
              </a:lnSpc>
            </a:pPr>
            <a:endParaRPr lang="fr-FR" sz="1000" dirty="0"/>
          </a:p>
          <a:p>
            <a:pPr eaLnBrk="0" hangingPunct="0">
              <a:lnSpc>
                <a:spcPct val="105000"/>
              </a:lnSpc>
              <a:buFontTx/>
              <a:buChar char="•"/>
            </a:pPr>
            <a:r>
              <a:rPr lang="fr-FR" b="1" i="1" u="sng" dirty="0"/>
              <a:t>Ventricules</a:t>
            </a:r>
            <a:endParaRPr lang="fr-FR" b="1" i="1" dirty="0"/>
          </a:p>
          <a:p>
            <a:pPr marL="355600" lvl="1" indent="-177800" eaLnBrk="0" hangingPunct="0">
              <a:lnSpc>
                <a:spcPct val="105000"/>
              </a:lnSpc>
              <a:buSzPct val="85000"/>
              <a:buFont typeface="Arial" pitchFamily="34" charset="0"/>
              <a:buChar char="‒"/>
            </a:pPr>
            <a:r>
              <a:rPr lang="fr-FR" sz="1600" dirty="0"/>
              <a:t>Représentent les </a:t>
            </a:r>
            <a:r>
              <a:rPr lang="fr-FR" sz="1600" u="sng" dirty="0"/>
              <a:t>points de départ</a:t>
            </a:r>
            <a:r>
              <a:rPr lang="fr-FR" sz="1600" dirty="0"/>
              <a:t> du sang.</a:t>
            </a:r>
          </a:p>
          <a:p>
            <a:pPr marL="355600" lvl="1" indent="-177800" eaLnBrk="0" hangingPunct="0">
              <a:lnSpc>
                <a:spcPct val="105000"/>
              </a:lnSpc>
              <a:buSzPct val="85000"/>
              <a:buFont typeface="Arial" pitchFamily="34" charset="0"/>
              <a:buChar char="‒"/>
            </a:pPr>
            <a:r>
              <a:rPr lang="fr-FR" sz="1600" dirty="0"/>
              <a:t>Parois épaisses ; constituent presque toute la masse du cœur.</a:t>
            </a:r>
          </a:p>
          <a:p>
            <a:pPr marL="355600" lvl="1" indent="-177800" eaLnBrk="0" hangingPunct="0">
              <a:lnSpc>
                <a:spcPct val="105000"/>
              </a:lnSpc>
              <a:buSzPct val="85000"/>
              <a:buFont typeface="Arial" pitchFamily="34" charset="0"/>
              <a:buChar char="‒"/>
            </a:pPr>
            <a:r>
              <a:rPr lang="fr-FR" sz="1600" dirty="0"/>
              <a:t>Paroi du ventricule gauche 3 x plus épaisse que celle du ventricule droit.</a:t>
            </a:r>
          </a:p>
          <a:p>
            <a:pPr marL="352425" eaLnBrk="0" hangingPunct="0">
              <a:lnSpc>
                <a:spcPct val="105000"/>
              </a:lnSpc>
              <a:spcBef>
                <a:spcPts val="300"/>
              </a:spcBef>
              <a:buSzPct val="80000"/>
              <a:buFont typeface="Wingdings" pitchFamily="2" charset="2"/>
              <a:buChar char="§"/>
            </a:pPr>
            <a:r>
              <a:rPr lang="fr-FR" sz="1600" b="1" i="1" dirty="0"/>
              <a:t>Septum interventriculaire </a:t>
            </a:r>
            <a:r>
              <a:rPr lang="fr-FR" sz="1600" b="1" dirty="0"/>
              <a:t>:</a:t>
            </a:r>
            <a:r>
              <a:rPr lang="fr-FR" sz="1600" dirty="0"/>
              <a:t> cloison qui sépare les deux ventricules.</a:t>
            </a:r>
          </a:p>
        </p:txBody>
      </p:sp>
      <p:sp>
        <p:nvSpPr>
          <p:cNvPr id="7" name="Text Box 15">
            <a:extLst>
              <a:ext uri="{FF2B5EF4-FFF2-40B4-BE49-F238E27FC236}">
                <a16:creationId xmlns:a16="http://schemas.microsoft.com/office/drawing/2014/main" id="{DB180816-32A0-4B15-B945-C489BCE996DD}"/>
              </a:ext>
            </a:extLst>
          </p:cNvPr>
          <p:cNvSpPr txBox="1">
            <a:spLocks noChangeArrowheads="1"/>
          </p:cNvSpPr>
          <p:nvPr/>
        </p:nvSpPr>
        <p:spPr bwMode="auto">
          <a:xfrm>
            <a:off x="8077200" y="585443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18.9</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8" name="Text Box 14"/>
          <p:cNvSpPr txBox="1">
            <a:spLocks noChangeArrowheads="1"/>
          </p:cNvSpPr>
          <p:nvPr/>
        </p:nvSpPr>
        <p:spPr bwMode="auto">
          <a:xfrm>
            <a:off x="228600" y="304800"/>
            <a:ext cx="384374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a:solidFill>
                  <a:schemeClr val="tx1"/>
                </a:solidFill>
                <a:latin typeface="Arial" charset="0"/>
              </a:defRPr>
            </a:lvl1pPr>
            <a:lvl2pPr marL="365125" indent="-185738">
              <a:defRPr>
                <a:solidFill>
                  <a:schemeClr val="tx1"/>
                </a:solidFill>
                <a:latin typeface="Arial" charset="0"/>
              </a:defRPr>
            </a:lvl2pPr>
            <a:lvl3pPr marL="717550" indent="-173038">
              <a:defRPr>
                <a:solidFill>
                  <a:schemeClr val="tx1"/>
                </a:solidFill>
                <a:latin typeface="Arial" charset="0"/>
              </a:defRPr>
            </a:lvl3pPr>
            <a:lvl4pPr marL="1082675" indent="-185738">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r>
              <a:rPr lang="fr-CA" u="sng" dirty="0"/>
              <a:t>Vue antérieure d’une coupe frontale</a:t>
            </a:r>
            <a:endParaRPr lang="fr-CA" dirty="0"/>
          </a:p>
        </p:txBody>
      </p:sp>
      <p:sp>
        <p:nvSpPr>
          <p:cNvPr id="6159" name="Text Box 15"/>
          <p:cNvSpPr txBox="1">
            <a:spLocks noChangeArrowheads="1"/>
          </p:cNvSpPr>
          <p:nvPr/>
        </p:nvSpPr>
        <p:spPr bwMode="auto">
          <a:xfrm>
            <a:off x="7924800" y="5619740"/>
            <a:ext cx="880369" cy="307777"/>
          </a:xfrm>
          <a:prstGeom prst="rect">
            <a:avLst/>
          </a:prstGeom>
          <a:noFill/>
          <a:ln w="9525">
            <a:solidFill>
              <a:srgbClr val="0000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CA" sz="1400" dirty="0">
                <a:solidFill>
                  <a:srgbClr val="0000FF"/>
                </a:solidFill>
              </a:rPr>
              <a:t>Fig. 18.5</a:t>
            </a:r>
          </a:p>
        </p:txBody>
      </p:sp>
      <p:pic>
        <p:nvPicPr>
          <p:cNvPr id="6" name="Picture 24" descr="http://cw2.erpi.com/cw/marieb/userfiles/06_Fig_18_4_suite_p_771.jpg"/>
          <p:cNvPicPr>
            <a:picLocks noChangeAspect="1" noChangeArrowheads="1"/>
          </p:cNvPicPr>
          <p:nvPr/>
        </p:nvPicPr>
        <p:blipFill>
          <a:blip r:embed="rId3" cstate="print"/>
          <a:srcRect l="15315" t="49134" r="10392" b="6425"/>
          <a:stretch>
            <a:fillRect/>
          </a:stretch>
        </p:blipFill>
        <p:spPr bwMode="auto">
          <a:xfrm>
            <a:off x="1143000" y="762000"/>
            <a:ext cx="5977562" cy="5175042"/>
          </a:xfrm>
          <a:prstGeom prst="rect">
            <a:avLst/>
          </a:prstGeom>
          <a:noFill/>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IW_IMAGE_TITLE" val="c:\my documents\gtk_ppt\hap7_jpegs\18_artpresentation\18-09atrioventricul_l.jpg"/>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4065</TotalTime>
  <Words>5595</Words>
  <Application>Microsoft Office PowerPoint</Application>
  <PresentationFormat>On-screen Show (4:3)</PresentationFormat>
  <Paragraphs>548</Paragraphs>
  <Slides>44</Slides>
  <Notes>38</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44</vt:i4>
      </vt:variant>
    </vt:vector>
  </HeadingPairs>
  <TitlesOfParts>
    <vt:vector size="56" baseType="lpstr">
      <vt:lpstr>Arial</vt:lpstr>
      <vt:lpstr>Arial Black</vt:lpstr>
      <vt:lpstr>AvantGarde Md BT</vt:lpstr>
      <vt:lpstr>Calibri</vt:lpstr>
      <vt:lpstr>Lucida Grande</vt:lpstr>
      <vt:lpstr>Symbol</vt:lpstr>
      <vt:lpstr>Times New Roman</vt:lpstr>
      <vt:lpstr>Verdana</vt:lpstr>
      <vt:lpstr>Wingdings</vt:lpstr>
      <vt:lpstr>Wingdings 2</vt:lpstr>
      <vt:lpstr>Default Design</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Ottawa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Faculty of Medicine</dc:creator>
  <cp:lastModifiedBy>Michel Désilets</cp:lastModifiedBy>
  <cp:revision>267</cp:revision>
  <cp:lastPrinted>2008-03-19T12:52:34Z</cp:lastPrinted>
  <dcterms:created xsi:type="dcterms:W3CDTF">2007-10-18T18:22:15Z</dcterms:created>
  <dcterms:modified xsi:type="dcterms:W3CDTF">2021-03-14T23:17:35Z</dcterms:modified>
</cp:coreProperties>
</file>

<file path=docProps/thumbnail.jpeg>
</file>